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14"/>
  </p:notesMasterIdLst>
  <p:handoutMasterIdLst>
    <p:handoutMasterId r:id="rId115"/>
  </p:handoutMasterIdLst>
  <p:sldIdLst>
    <p:sldId id="256" r:id="rId2"/>
    <p:sldId id="419" r:id="rId3"/>
    <p:sldId id="398" r:id="rId4"/>
    <p:sldId id="527" r:id="rId5"/>
    <p:sldId id="439" r:id="rId6"/>
    <p:sldId id="522" r:id="rId7"/>
    <p:sldId id="523" r:id="rId8"/>
    <p:sldId id="524" r:id="rId9"/>
    <p:sldId id="525" r:id="rId10"/>
    <p:sldId id="414" r:id="rId11"/>
    <p:sldId id="364" r:id="rId12"/>
    <p:sldId id="354" r:id="rId13"/>
    <p:sldId id="355" r:id="rId14"/>
    <p:sldId id="356" r:id="rId15"/>
    <p:sldId id="440" r:id="rId16"/>
    <p:sldId id="441" r:id="rId17"/>
    <p:sldId id="415" r:id="rId18"/>
    <p:sldId id="366" r:id="rId19"/>
    <p:sldId id="367" r:id="rId20"/>
    <p:sldId id="376" r:id="rId21"/>
    <p:sldId id="370" r:id="rId22"/>
    <p:sldId id="444" r:id="rId23"/>
    <p:sldId id="431" r:id="rId24"/>
    <p:sldId id="533" r:id="rId25"/>
    <p:sldId id="534" r:id="rId26"/>
    <p:sldId id="535" r:id="rId27"/>
    <p:sldId id="445" r:id="rId28"/>
    <p:sldId id="449" r:id="rId29"/>
    <p:sldId id="450" r:id="rId30"/>
    <p:sldId id="377" r:id="rId31"/>
    <p:sldId id="451" r:id="rId32"/>
    <p:sldId id="452" r:id="rId33"/>
    <p:sldId id="453" r:id="rId34"/>
    <p:sldId id="454" r:id="rId35"/>
    <p:sldId id="455" r:id="rId36"/>
    <p:sldId id="456" r:id="rId37"/>
    <p:sldId id="457" r:id="rId38"/>
    <p:sldId id="458" r:id="rId39"/>
    <p:sldId id="381" r:id="rId40"/>
    <p:sldId id="529" r:id="rId41"/>
    <p:sldId id="530" r:id="rId42"/>
    <p:sldId id="471" r:id="rId43"/>
    <p:sldId id="472" r:id="rId44"/>
    <p:sldId id="473" r:id="rId45"/>
    <p:sldId id="378" r:id="rId46"/>
    <p:sldId id="460" r:id="rId47"/>
    <p:sldId id="461" r:id="rId48"/>
    <p:sldId id="462" r:id="rId49"/>
    <p:sldId id="463" r:id="rId50"/>
    <p:sldId id="464" r:id="rId51"/>
    <p:sldId id="465" r:id="rId52"/>
    <p:sldId id="466" r:id="rId53"/>
    <p:sldId id="467" r:id="rId54"/>
    <p:sldId id="468" r:id="rId55"/>
    <p:sldId id="469" r:id="rId56"/>
    <p:sldId id="470" r:id="rId57"/>
    <p:sldId id="423" r:id="rId58"/>
    <p:sldId id="474" r:id="rId59"/>
    <p:sldId id="475" r:id="rId60"/>
    <p:sldId id="476" r:id="rId61"/>
    <p:sldId id="477" r:id="rId62"/>
    <p:sldId id="514" r:id="rId63"/>
    <p:sldId id="478" r:id="rId64"/>
    <p:sldId id="387" r:id="rId65"/>
    <p:sldId id="479" r:id="rId66"/>
    <p:sldId id="480" r:id="rId67"/>
    <p:sldId id="481" r:id="rId68"/>
    <p:sldId id="482" r:id="rId69"/>
    <p:sldId id="483" r:id="rId70"/>
    <p:sldId id="484" r:id="rId71"/>
    <p:sldId id="485" r:id="rId72"/>
    <p:sldId id="486" r:id="rId73"/>
    <p:sldId id="487" r:id="rId74"/>
    <p:sldId id="521" r:id="rId75"/>
    <p:sldId id="488" r:id="rId76"/>
    <p:sldId id="390" r:id="rId77"/>
    <p:sldId id="489" r:id="rId78"/>
    <p:sldId id="490" r:id="rId79"/>
    <p:sldId id="491" r:id="rId80"/>
    <p:sldId id="492" r:id="rId81"/>
    <p:sldId id="493" r:id="rId82"/>
    <p:sldId id="494" r:id="rId83"/>
    <p:sldId id="495" r:id="rId84"/>
    <p:sldId id="496" r:id="rId85"/>
    <p:sldId id="497" r:id="rId86"/>
    <p:sldId id="499" r:id="rId87"/>
    <p:sldId id="392" r:id="rId88"/>
    <p:sldId id="500" r:id="rId89"/>
    <p:sldId id="501" r:id="rId90"/>
    <p:sldId id="502" r:id="rId91"/>
    <p:sldId id="503" r:id="rId92"/>
    <p:sldId id="504" r:id="rId93"/>
    <p:sldId id="505" r:id="rId94"/>
    <p:sldId id="506" r:id="rId95"/>
    <p:sldId id="507" r:id="rId96"/>
    <p:sldId id="508" r:id="rId97"/>
    <p:sldId id="510" r:id="rId98"/>
    <p:sldId id="509" r:id="rId99"/>
    <p:sldId id="511" r:id="rId100"/>
    <p:sldId id="512" r:id="rId101"/>
    <p:sldId id="407" r:id="rId102"/>
    <p:sldId id="513" r:id="rId103"/>
    <p:sldId id="515" r:id="rId104"/>
    <p:sldId id="516" r:id="rId105"/>
    <p:sldId id="517" r:id="rId106"/>
    <p:sldId id="518" r:id="rId107"/>
    <p:sldId id="519" r:id="rId108"/>
    <p:sldId id="520" r:id="rId109"/>
    <p:sldId id="428" r:id="rId110"/>
    <p:sldId id="442" r:id="rId111"/>
    <p:sldId id="443" r:id="rId112"/>
    <p:sldId id="409" r:id="rId113"/>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86"/>
    <p:restoredTop sz="84124"/>
  </p:normalViewPr>
  <p:slideViewPr>
    <p:cSldViewPr>
      <p:cViewPr varScale="1">
        <p:scale>
          <a:sx n="68" d="100"/>
          <a:sy n="68" d="100"/>
        </p:scale>
        <p:origin x="216" y="304"/>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4" Type="http://schemas.microsoft.com/office/2015/10/relationships/revisionInfo" Target="revisionInfo.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notesMaster" Target="notesMasters/notesMaster1.xml"/><Relationship Id="rId115" Type="http://schemas.openxmlformats.org/officeDocument/2006/relationships/handoutMaster" Target="handoutMasters/handoutMaster1.xml"/><Relationship Id="rId116" Type="http://schemas.openxmlformats.org/officeDocument/2006/relationships/presProps" Target="presProps.xml"/><Relationship Id="rId117" Type="http://schemas.openxmlformats.org/officeDocument/2006/relationships/viewProps" Target="viewProps.xml"/><Relationship Id="rId118" Type="http://schemas.openxmlformats.org/officeDocument/2006/relationships/theme" Target="theme/theme1.xml"/><Relationship Id="rId119" Type="http://schemas.openxmlformats.org/officeDocument/2006/relationships/tableStyles" Target="tableStyle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9/5/17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12</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13</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14</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15</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17</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18</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20</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b="1" dirty="0">
                <a:latin typeface="Helvetica" charset="0"/>
                <a:ea typeface="ＭＳ Ｐゴシック" charset="-128"/>
                <a:cs typeface="Helvetica" charset="0"/>
              </a:rPr>
              <a:t>TYPES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Begin by typing "Ahoy, World!" into the Interactions area, then hit Return. You should see the value "Ahoy, World!" appear on the next line in the Interactions area.</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Try to type your name within a pair of quotation marks, then hit Return.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do you notice about the way </a:t>
            </a:r>
            <a:r>
              <a:rPr lang="en-US" sz="1200" b="0" i="0" kern="1200" dirty="0" err="1">
                <a:solidFill>
                  <a:schemeClr val="tx1"/>
                </a:solidFill>
                <a:effectLst/>
                <a:latin typeface="Arial" pitchFamily="-111" charset="0"/>
                <a:ea typeface="ＭＳ Ｐゴシック" pitchFamily="-111" charset="-128"/>
                <a:cs typeface="ＭＳ Ｐゴシック" pitchFamily="-111" charset="-128"/>
              </a:rPr>
              <a:t>Pyret</a:t>
            </a:r>
            <a:r>
              <a:rPr lang="en-US" sz="1200" b="0" i="0" kern="1200" dirty="0">
                <a:solidFill>
                  <a:schemeClr val="tx1"/>
                </a:solidFill>
                <a:effectLst/>
                <a:latin typeface="Arial" pitchFamily="-111" charset="0"/>
                <a:ea typeface="ＭＳ Ｐゴシック" pitchFamily="-111" charset="-128"/>
                <a:cs typeface="ＭＳ Ｐゴシック" pitchFamily="-111" charset="-128"/>
              </a:rPr>
              <a:t> displays Strings on the screen?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Type this program into the Interactions area: "4". Is this a String or a number?</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happens when you leave off the second quotation mark? Type this code into the Interactions area and hit Return: "I love writing programs</a:t>
            </a:r>
          </a:p>
          <a:p>
            <a:pPr eaLnBrk="1" hangingPunct="1">
              <a:lnSpc>
                <a:spcPct val="200000"/>
              </a:lnSpc>
            </a:pPr>
            <a:r>
              <a:rPr lang="en-US" altLang="en-US" sz="1200" b="1" dirty="0">
                <a:latin typeface="Helvetica" charset="0"/>
                <a:ea typeface="ＭＳ Ｐゴシック" charset="-128"/>
                <a:cs typeface="Helvetica" charset="0"/>
              </a:rPr>
              <a:t>Operations (errors w/spaces)</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8 + -2</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2.3 * 7</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6 / 0</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 + "</a:t>
            </a:r>
            <a:r>
              <a:rPr lang="mr-IN" sz="1200" b="0" i="0" kern="1200" dirty="0" err="1">
                <a:solidFill>
                  <a:schemeClr val="tx1"/>
                </a:solidFill>
                <a:effectLst/>
                <a:latin typeface="Arial" pitchFamily="-111" charset="0"/>
                <a:ea typeface="ＭＳ Ｐゴシック" pitchFamily="-111" charset="-128"/>
                <a:cs typeface="ＭＳ Ｐゴシック" pitchFamily="-111" charset="-128"/>
              </a:rPr>
              <a:t>hello</a:t>
            </a:r>
            <a:r>
              <a:rPr lang="mr-IN" sz="1200" b="0" i="0" kern="1200" dirty="0">
                <a:solidFill>
                  <a:schemeClr val="tx1"/>
                </a:solidFill>
                <a:effectLst/>
                <a:latin typeface="Arial" pitchFamily="-111" charset="0"/>
                <a:ea typeface="ＭＳ Ｐゴシック" pitchFamily="-111" charset="-128"/>
                <a:cs typeface="ＭＳ Ｐゴシック" pitchFamily="-111" charset="-128"/>
              </a:rPr>
              <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1102929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213287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30</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data in a column has </a:t>
            </a:r>
            <a:r>
              <a:rPr lang="en-US" b="1" dirty="0"/>
              <a:t>one type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32</a:t>
            </a:fld>
            <a:endParaRPr lang="en-US" altLang="en-US"/>
          </a:p>
        </p:txBody>
      </p:sp>
    </p:spTree>
    <p:extLst>
      <p:ext uri="{BB962C8B-B14F-4D97-AF65-F5344CB8AC3E}">
        <p14:creationId xmlns:p14="http://schemas.microsoft.com/office/powerpoint/2010/main" val="1064432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39</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43</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45</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51</a:t>
            </a:fld>
            <a:endParaRPr lang="en-US" altLang="en-US"/>
          </a:p>
        </p:txBody>
      </p:sp>
    </p:spTree>
    <p:extLst>
      <p:ext uri="{BB962C8B-B14F-4D97-AF65-F5344CB8AC3E}">
        <p14:creationId xmlns:p14="http://schemas.microsoft.com/office/powerpoint/2010/main" val="13875507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57</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58</a:t>
            </a:fld>
            <a:endParaRPr lang="en-US" altLang="en-US"/>
          </a:p>
        </p:txBody>
      </p:sp>
    </p:spTree>
    <p:extLst>
      <p:ext uri="{BB962C8B-B14F-4D97-AF65-F5344CB8AC3E}">
        <p14:creationId xmlns:p14="http://schemas.microsoft.com/office/powerpoint/2010/main" val="433423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60</a:t>
            </a:fld>
            <a:endParaRPr lang="en-US" altLang="en-US"/>
          </a:p>
        </p:txBody>
      </p:sp>
    </p:spTree>
    <p:extLst>
      <p:ext uri="{BB962C8B-B14F-4D97-AF65-F5344CB8AC3E}">
        <p14:creationId xmlns:p14="http://schemas.microsoft.com/office/powerpoint/2010/main" val="14961026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4078628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63</a:t>
            </a:fld>
            <a:endParaRPr lang="en-US" altLang="en-US"/>
          </a:p>
        </p:txBody>
      </p:sp>
    </p:spTree>
    <p:extLst>
      <p:ext uri="{BB962C8B-B14F-4D97-AF65-F5344CB8AC3E}">
        <p14:creationId xmlns:p14="http://schemas.microsoft.com/office/powerpoint/2010/main" val="6141883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64</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67</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76</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78</a:t>
            </a:fld>
            <a:endParaRPr lang="en-US" altLang="en-US"/>
          </a:p>
        </p:txBody>
      </p:sp>
    </p:spTree>
    <p:extLst>
      <p:ext uri="{BB962C8B-B14F-4D97-AF65-F5344CB8AC3E}">
        <p14:creationId xmlns:p14="http://schemas.microsoft.com/office/powerpoint/2010/main" val="19100737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81</a:t>
            </a:fld>
            <a:endParaRPr lang="en-US" altLang="en-US"/>
          </a:p>
        </p:txBody>
      </p:sp>
    </p:spTree>
    <p:extLst>
      <p:ext uri="{BB962C8B-B14F-4D97-AF65-F5344CB8AC3E}">
        <p14:creationId xmlns:p14="http://schemas.microsoft.com/office/powerpoint/2010/main" val="1978679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4</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87</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91</a:t>
            </a:fld>
            <a:endParaRPr lang="en-US" altLang="en-US"/>
          </a:p>
        </p:txBody>
      </p:sp>
    </p:spTree>
    <p:extLst>
      <p:ext uri="{BB962C8B-B14F-4D97-AF65-F5344CB8AC3E}">
        <p14:creationId xmlns:p14="http://schemas.microsoft.com/office/powerpoint/2010/main" val="17549234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94</a:t>
            </a:fld>
            <a:endParaRPr lang="en-US" altLang="en-US"/>
          </a:p>
        </p:txBody>
      </p:sp>
    </p:spTree>
    <p:extLst>
      <p:ext uri="{BB962C8B-B14F-4D97-AF65-F5344CB8AC3E}">
        <p14:creationId xmlns:p14="http://schemas.microsoft.com/office/powerpoint/2010/main" val="15832857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96</a:t>
            </a:fld>
            <a:endParaRPr lang="en-US" altLang="en-US"/>
          </a:p>
        </p:txBody>
      </p:sp>
    </p:spTree>
    <p:extLst>
      <p:ext uri="{BB962C8B-B14F-4D97-AF65-F5344CB8AC3E}">
        <p14:creationId xmlns:p14="http://schemas.microsoft.com/office/powerpoint/2010/main" val="9582027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97</a:t>
            </a:fld>
            <a:endParaRPr lang="en-US" altLang="en-US"/>
          </a:p>
        </p:txBody>
      </p:sp>
    </p:spTree>
    <p:extLst>
      <p:ext uri="{BB962C8B-B14F-4D97-AF65-F5344CB8AC3E}">
        <p14:creationId xmlns:p14="http://schemas.microsoft.com/office/powerpoint/2010/main" val="10261140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99</a:t>
            </a:fld>
            <a:endParaRPr lang="en-US" altLang="en-US"/>
          </a:p>
        </p:txBody>
      </p:sp>
    </p:spTree>
    <p:extLst>
      <p:ext uri="{BB962C8B-B14F-4D97-AF65-F5344CB8AC3E}">
        <p14:creationId xmlns:p14="http://schemas.microsoft.com/office/powerpoint/2010/main" val="20931364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a:t>
            </a:r>
            <a:r>
              <a:rPr lang="en-US" baseline="0" dirty="0"/>
              <a:t> </a:t>
            </a:r>
            <a:r>
              <a:rPr lang="mr-IN" baseline="0" dirty="0"/>
              <a:t>–</a:t>
            </a:r>
            <a:r>
              <a:rPr lang="en-US" baseline="0" dirty="0"/>
              <a:t> get volunteers.</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102</a:t>
            </a:fld>
            <a:endParaRPr lang="en-US" altLang="en-US"/>
          </a:p>
        </p:txBody>
      </p:sp>
    </p:spTree>
    <p:extLst>
      <p:ext uri="{BB962C8B-B14F-4D97-AF65-F5344CB8AC3E}">
        <p14:creationId xmlns:p14="http://schemas.microsoft.com/office/powerpoint/2010/main" val="1878889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105</a:t>
            </a:fld>
            <a:endParaRPr lang="en-US" altLang="en-US"/>
          </a:p>
        </p:txBody>
      </p:sp>
    </p:spTree>
    <p:extLst>
      <p:ext uri="{BB962C8B-B14F-4D97-AF65-F5344CB8AC3E}">
        <p14:creationId xmlns:p14="http://schemas.microsoft.com/office/powerpoint/2010/main" val="1501544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110</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8</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 Id="rId3" Type="http://schemas.openxmlformats.org/officeDocument/2006/relationships/image" Target="../media/image8.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R2JlQzdIRXdZemM"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code.pyret.org/editor#share=0BzzMl1BJlJDkM0dQODJZVHBVSjQ"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54.jpeg"/><Relationship Id="rId5" Type="http://schemas.openxmlformats.org/officeDocument/2006/relationships/image" Target="../media/image55.jpeg"/><Relationship Id="rId6" Type="http://schemas.openxmlformats.org/officeDocument/2006/relationships/image" Target="../media/image56.tiff"/><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 Id="rId3" Type="http://schemas.openxmlformats.org/officeDocument/2006/relationships/image" Target="../media/image5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36.tiff"/><Relationship Id="rId5" Type="http://schemas.openxmlformats.org/officeDocument/2006/relationships/image" Target="../media/image37.tiff"/><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8.tiff"/><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39.tiff"/><Relationship Id="rId5" Type="http://schemas.openxmlformats.org/officeDocument/2006/relationships/image" Target="../media/image40.tiff"/><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3.xml"/><Relationship Id="rId3"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code.pyret.org/" TargetMode="External"/><Relationship Id="rId3" Type="http://schemas.openxmlformats.org/officeDocument/2006/relationships/hyperlink" Target="http://www.BootstrapWorld.org/material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ZmxmNkliQ3RFZ2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LVduMEtsSFRKLVE"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ek5OQWtzVFdkaWc"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1.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Wk01QktmVXZzS1E" TargetMode="External"/><Relationship Id="rId3" Type="http://schemas.openxmlformats.org/officeDocument/2006/relationships/image" Target="../media/image41.tiff"/></Relationships>
</file>

<file path=ppt/slides/_rels/slide6.xml.rels><?xml version="1.0" encoding="UTF-8" standalone="yes"?>
<Relationships xmlns="http://schemas.openxmlformats.org/package/2006/relationships"><Relationship Id="rId11" Type="http://schemas.openxmlformats.org/officeDocument/2006/relationships/image" Target="../media/image27.tiff"/><Relationship Id="rId12" Type="http://schemas.openxmlformats.org/officeDocument/2006/relationships/image" Target="../media/image28.tiff"/><Relationship Id="rId13" Type="http://schemas.openxmlformats.org/officeDocument/2006/relationships/image" Target="../media/image29.tiff"/><Relationship Id="rId1" Type="http://schemas.openxmlformats.org/officeDocument/2006/relationships/slideLayout" Target="../slideLayouts/slideLayout3.xml"/><Relationship Id="rId2" Type="http://schemas.openxmlformats.org/officeDocument/2006/relationships/image" Target="../media/image18.tiff"/><Relationship Id="rId3" Type="http://schemas.openxmlformats.org/officeDocument/2006/relationships/image" Target="../media/image19.tiff"/><Relationship Id="rId4" Type="http://schemas.openxmlformats.org/officeDocument/2006/relationships/image" Target="../media/image20.tiff"/><Relationship Id="rId5" Type="http://schemas.openxmlformats.org/officeDocument/2006/relationships/image" Target="../media/image21.tiff"/><Relationship Id="rId6" Type="http://schemas.openxmlformats.org/officeDocument/2006/relationships/image" Target="../media/image22.tiff"/><Relationship Id="rId7" Type="http://schemas.openxmlformats.org/officeDocument/2006/relationships/image" Target="../media/image23.tiff"/><Relationship Id="rId8" Type="http://schemas.openxmlformats.org/officeDocument/2006/relationships/image" Target="../media/image24.tiff"/><Relationship Id="rId9" Type="http://schemas.openxmlformats.org/officeDocument/2006/relationships/image" Target="../media/image25.tiff"/><Relationship Id="rId10" Type="http://schemas.openxmlformats.org/officeDocument/2006/relationships/image" Target="../media/image26.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1.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1.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code.pyret.org/editor#share=0BzzMl1BJlJDkNnlKOE84QUlUZVk"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9.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9.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0.tiff"/><Relationship Id="rId3" Type="http://schemas.openxmlformats.org/officeDocument/2006/relationships/image" Target="../media/image43.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45.tiff"/><Relationship Id="rId4" Type="http://schemas.openxmlformats.org/officeDocument/2006/relationships/image" Target="../media/image17.emf"/><Relationship Id="rId1" Type="http://schemas.openxmlformats.org/officeDocument/2006/relationships/slideLayout" Target="../slideLayouts/slideLayout11.xml"/><Relationship Id="rId2" Type="http://schemas.openxmlformats.org/officeDocument/2006/relationships/image" Target="../media/image44.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WmcycFB1WTVRc3M"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tiff"/><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code.pyret.org/editor#share=0BzzMl1BJlJDkQ3c4SDlDS1BaLWM"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7.tiff"/></Relationships>
</file>

<file path=ppt/slides/_rels/slide9.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9.tiff"/><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8.tif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NkEtSXdzeXUyMGs"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code.pyret.org/editor#share=0BzzMl1BJlJDkSXNaU185LVZ3VE0"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9.tif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hyperlink" Target="https://code.pyret.org/editor#share=0BzzMl1BJlJDkSXNaU185LVZ3VE0" TargetMode="External"/><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722666">
            <a:off x="1745727" y="1949826"/>
            <a:ext cx="5486400" cy="2400657"/>
          </a:xfrm>
          <a:prstGeom prst="rect">
            <a:avLst/>
          </a:prstGeom>
          <a:noFill/>
        </p:spPr>
        <p:txBody>
          <a:bodyPr wrap="square" rtlCol="0">
            <a:spAutoFit/>
          </a:bodyPr>
          <a:lstStyle/>
          <a:p>
            <a:r>
              <a:rPr lang="en-US" sz="15000" b="1" dirty="0">
                <a:solidFill>
                  <a:schemeClr val="tx1">
                    <a:alpha val="75000"/>
                  </a:schemeClr>
                </a:solidFill>
              </a:rPr>
              <a:t>BETA</a:t>
            </a:r>
          </a:p>
        </p:txBody>
      </p:sp>
      <p:pic>
        <p:nvPicPr>
          <p:cNvPr id="5"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 y="6248400"/>
            <a:ext cx="2083329"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886103" y="5996226"/>
            <a:ext cx="4257897" cy="861774"/>
          </a:xfrm>
          <a:prstGeom prst="rect">
            <a:avLst/>
          </a:prstGeom>
          <a:noFill/>
        </p:spPr>
        <p:txBody>
          <a:bodyPr wrap="none" rtlCol="0">
            <a:spAutoFit/>
          </a:bodyPr>
          <a:lstStyle/>
          <a:p>
            <a:r>
              <a:rPr lang="en-US" sz="5000" b="1" dirty="0" err="1">
                <a:latin typeface="Century Gothic" charset="0"/>
                <a:ea typeface="Century Gothic" charset="0"/>
                <a:cs typeface="Century Gothic" charset="0"/>
              </a:rPr>
              <a:t>DataScience</a:t>
            </a:r>
            <a:endParaRPr lang="en-US" sz="5000" b="1" dirty="0">
              <a:latin typeface="Century Gothic" charset="0"/>
              <a:ea typeface="Century Gothic" charset="0"/>
              <a:cs typeface="Century Gothic"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i="1" dirty="0">
                <a:ea typeface="ＭＳ Ｐゴシック" charset="-128"/>
                <a:cs typeface="Helvetica" charset="0"/>
              </a:rPr>
              <a:t>Get your feedback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Back to the 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2765323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9</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2133600"/>
            <a:ext cx="75438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4000" i="1" dirty="0">
                <a:latin typeface="Arial" charset="0"/>
                <a:ea typeface="Arial" charset="0"/>
                <a:cs typeface="Arial" charset="0"/>
              </a:rPr>
              <a:t>“</a:t>
            </a:r>
            <a:r>
              <a:rPr lang="en-US" sz="4000" i="1" dirty="0"/>
              <a:t>Is GDP-per-capita positively correlated with life-expectancy?”</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36</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5827817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Easy, right? Well</a:t>
            </a:r>
            <a:r>
              <a:rPr lang="mr-IN" dirty="0"/>
              <a: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Our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table has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But all things being equal, larger countries will always have more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We need per-capita GDP. How can we calculate this?</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We need a way to </a:t>
            </a:r>
            <a:r>
              <a:rPr lang="en-US" sz="2000" i="1" dirty="0">
                <a:latin typeface="Arial" charset="0"/>
                <a:ea typeface="Arial" charset="0"/>
                <a:cs typeface="Arial" charset="0"/>
              </a:rPr>
              <a:t>extend</a:t>
            </a:r>
            <a:r>
              <a:rPr lang="en-US" sz="2000" dirty="0">
                <a:latin typeface="Arial" charset="0"/>
                <a:ea typeface="Arial" charset="0"/>
                <a:cs typeface="Arial" charset="0"/>
              </a:rPr>
              <a:t> tables, with new columns!</a:t>
            </a:r>
          </a:p>
          <a:p>
            <a:pPr marL="457200" indent="-457200" eaLnBrk="1" hangingPunct="1">
              <a:spcAft>
                <a:spcPts val="1800"/>
              </a:spcAft>
              <a:buClr>
                <a:srgbClr val="4C4C4C"/>
              </a:buClr>
              <a:buSzTx/>
            </a:pPr>
            <a:r>
              <a:rPr lang="en-US" sz="2000" dirty="0">
                <a:latin typeface="Arial" charset="0"/>
                <a:ea typeface="Arial" charset="0"/>
                <a:cs typeface="Arial" charset="0"/>
              </a:rPr>
              <a:t>Turn to Page 37</a:t>
            </a:r>
            <a:r>
              <a:rPr lang="mr-IN" sz="2000" dirty="0">
                <a:latin typeface="Arial" charset="0"/>
                <a:ea typeface="Arial" charset="0"/>
                <a:cs typeface="Arial" charset="0"/>
              </a:rPr>
              <a:t>…</a:t>
            </a:r>
            <a:endParaRPr lang="en-US" sz="2000" dirty="0">
              <a:latin typeface="Arial" charset="0"/>
              <a:ea typeface="Arial" charset="0"/>
              <a:cs typeface="Arial" charset="0"/>
            </a:endParaRPr>
          </a:p>
        </p:txBody>
      </p:sp>
      <p:sp>
        <p:nvSpPr>
          <p:cNvPr id="2" name="TextBox 1"/>
          <p:cNvSpPr txBox="1"/>
          <p:nvPr/>
        </p:nvSpPr>
        <p:spPr>
          <a:xfrm>
            <a:off x="533400" y="4038600"/>
            <a:ext cx="8032968" cy="553998"/>
          </a:xfrm>
          <a:prstGeom prst="rect">
            <a:avLst/>
          </a:prstGeom>
          <a:noFill/>
        </p:spPr>
        <p:txBody>
          <a:bodyPr wrap="none" rtlCol="0">
            <a:spAutoFit/>
          </a:bodyPr>
          <a:lstStyle/>
          <a:p>
            <a:r>
              <a:rPr lang="en-US" sz="3000" dirty="0">
                <a:solidFill>
                  <a:schemeClr val="bg1"/>
                </a:solidFill>
                <a:latin typeface="Courier New" charset="0"/>
                <a:ea typeface="Courier New" charset="0"/>
                <a:cs typeface="Courier New" charset="0"/>
              </a:rPr>
              <a:t>per-capita-</a:t>
            </a:r>
            <a:r>
              <a:rPr lang="en-US" sz="3000" dirty="0" err="1">
                <a:solidFill>
                  <a:schemeClr val="bg1"/>
                </a:solidFill>
                <a:latin typeface="Courier New" charset="0"/>
                <a:ea typeface="Courier New" charset="0"/>
                <a:cs typeface="Courier New" charset="0"/>
              </a:rPr>
              <a:t>gdp</a:t>
            </a:r>
            <a:r>
              <a:rPr lang="en-US" sz="3000" dirty="0">
                <a:solidFill>
                  <a:schemeClr val="bg1"/>
                </a:solidFill>
                <a:latin typeface="Courier New" charset="0"/>
                <a:ea typeface="Courier New" charset="0"/>
                <a:cs typeface="Courier New" charset="0"/>
              </a:rPr>
              <a:t> </a:t>
            </a:r>
            <a:r>
              <a:rPr lang="en-US" sz="3000" dirty="0" smtClean="0">
                <a:solidFill>
                  <a:schemeClr val="bg1"/>
                </a:solidFill>
                <a:latin typeface="Courier New" charset="0"/>
                <a:ea typeface="Courier New" charset="0"/>
                <a:cs typeface="Courier New" charset="0"/>
              </a:rPr>
              <a:t>= </a:t>
            </a:r>
            <a:r>
              <a:rPr lang="en-US" sz="3000" dirty="0" err="1" smtClean="0">
                <a:solidFill>
                  <a:schemeClr val="bg1"/>
                </a:solidFill>
                <a:latin typeface="Courier New" charset="0"/>
                <a:ea typeface="Courier New" charset="0"/>
                <a:cs typeface="Courier New" charset="0"/>
              </a:rPr>
              <a:t>gdp</a:t>
            </a:r>
            <a:r>
              <a:rPr lang="en-US" sz="3000">
                <a:solidFill>
                  <a:schemeClr val="bg1"/>
                </a:solidFill>
                <a:latin typeface="Courier New" charset="0"/>
                <a:ea typeface="Courier New" charset="0"/>
                <a:cs typeface="Courier New" charset="0"/>
              </a:rPr>
              <a:t> / population </a:t>
            </a:r>
            <a:endParaRPr lang="en-US" sz="3000" dirty="0">
              <a:solidFill>
                <a:schemeClr val="bg1"/>
              </a:solidFill>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178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latin typeface="Courier New" charset="0"/>
                <a:ea typeface="Courier New" charset="0"/>
                <a:cs typeface="Courier New" charset="0"/>
              </a:rPr>
              <a:t>extend </a:t>
            </a:r>
            <a:r>
              <a:rPr lang="en-US" dirty="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9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a:t>
            </a:r>
            <a:r>
              <a:rPr lang="en-US" sz="2000" dirty="0">
                <a:latin typeface="Arial" charset="0"/>
                <a:ea typeface="Arial" charset="0"/>
                <a:cs typeface="Arial" charset="0"/>
              </a:rPr>
              <a:t> evaluate to?</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basketball-extended</a:t>
            </a:r>
            <a:r>
              <a:rPr lang="en-US" sz="2000" dirty="0">
                <a:latin typeface="Arial" charset="0"/>
                <a:ea typeface="Arial" charset="0"/>
                <a:cs typeface="Arial" charset="0"/>
              </a:rPr>
              <a:t> evaluate 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911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extend </a:t>
            </a:r>
            <a:r>
              <a:rPr lang="en-US" dirty="0"/>
              <a:t>query</a:t>
            </a:r>
          </a:p>
        </p:txBody>
      </p:sp>
      <p:sp>
        <p:nvSpPr>
          <p:cNvPr id="3" name="Content Placeholder 2"/>
          <p:cNvSpPr>
            <a:spLocks noGrp="1"/>
          </p:cNvSpPr>
          <p:nvPr>
            <p:ph idx="1"/>
          </p:nvPr>
        </p:nvSpPr>
        <p:spPr>
          <a:xfrm>
            <a:off x="228600" y="3054888"/>
            <a:ext cx="8839200" cy="1112837"/>
          </a:xfrm>
        </p:spPr>
        <p:txBody>
          <a:bodyPr/>
          <a:lstStyle/>
          <a:p>
            <a:pPr marL="0" indent="0">
              <a:buNone/>
            </a:pPr>
            <a:r>
              <a:rPr lang="en-US" sz="2600" b="1" dirty="0">
                <a:latin typeface="Courier New" charset="0"/>
                <a:ea typeface="Courier New" charset="0"/>
                <a:cs typeface="Courier New" charset="0"/>
              </a:rPr>
              <a:t>extend </a:t>
            </a:r>
            <a:r>
              <a:rPr lang="en-US" sz="2600" dirty="0">
                <a:latin typeface="Courier New" charset="0"/>
                <a:ea typeface="Courier New" charset="0"/>
                <a:cs typeface="Courier New" charset="0"/>
              </a:rPr>
              <a:t>basketball </a:t>
            </a:r>
            <a:r>
              <a:rPr lang="en-US" sz="2600" b="1" dirty="0">
                <a:latin typeface="Courier New" charset="0"/>
                <a:ea typeface="Courier New" charset="0"/>
                <a:cs typeface="Courier New" charset="0"/>
              </a:rPr>
              <a:t>using</a:t>
            </a:r>
            <a:r>
              <a:rPr lang="en-US" sz="2600" dirty="0">
                <a:latin typeface="Courier New" charset="0"/>
                <a:ea typeface="Courier New" charset="0"/>
                <a:cs typeface="Courier New" charset="0"/>
              </a:rPr>
              <a:t> </a:t>
            </a:r>
            <a:r>
              <a:rPr lang="en-US" sz="2600" i="1" dirty="0">
                <a:latin typeface="Courier New" charset="0"/>
                <a:ea typeface="Courier New" charset="0"/>
                <a:cs typeface="Courier New" charset="0"/>
              </a:rPr>
              <a:t>game1,game2,game3 </a:t>
            </a:r>
            <a:r>
              <a:rPr lang="en-US" dirty="0">
                <a:latin typeface="Courier New" charset="0"/>
                <a:ea typeface="Courier New" charset="0"/>
                <a:cs typeface="Courier New" charset="0"/>
              </a:rPr>
              <a:t>:</a:t>
            </a:r>
          </a:p>
          <a:p>
            <a:pPr marL="0" indent="0">
              <a:buNone/>
            </a:pPr>
            <a:r>
              <a:rPr lang="en-US" dirty="0">
                <a:latin typeface="Courier New" charset="0"/>
                <a:ea typeface="Courier New" charset="0"/>
                <a:cs typeface="Courier New" charset="0"/>
              </a:rPr>
              <a:t>  </a:t>
            </a:r>
            <a:r>
              <a:rPr lang="en-US" i="1" dirty="0">
                <a:latin typeface="Courier New" charset="0"/>
                <a:ea typeface="Courier New" charset="0"/>
                <a:cs typeface="Courier New" charset="0"/>
              </a:rPr>
              <a:t>total: game1 + game2 + game3</a:t>
            </a:r>
            <a:endParaRPr lang="en-US" dirty="0">
              <a:latin typeface="Courier New" charset="0"/>
              <a:ea typeface="Courier New" charset="0"/>
              <a:cs typeface="Courier New" charset="0"/>
            </a:endParaRPr>
          </a:p>
          <a:p>
            <a:pPr marL="0" indent="0">
              <a:buNone/>
            </a:pP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3276599" y="1677046"/>
            <a:ext cx="1524000" cy="727870"/>
          </a:xfrm>
          <a:prstGeom prst="wedgeRectCallout">
            <a:avLst>
              <a:gd name="adj1" fmla="val 38131"/>
              <a:gd name="adj2" fmla="val 1441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5029200" y="1677046"/>
            <a:ext cx="3577056" cy="1892728"/>
            <a:chOff x="4748514" y="4610100"/>
            <a:chExt cx="3577056" cy="1892728"/>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column arguments</a:t>
              </a:r>
            </a:p>
          </p:txBody>
        </p:sp>
        <p:sp>
          <p:nvSpPr>
            <p:cNvPr id="10" name="Rectangle 9"/>
            <p:cNvSpPr/>
            <p:nvPr/>
          </p:nvSpPr>
          <p:spPr>
            <a:xfrm>
              <a:off x="4748514" y="6007529"/>
              <a:ext cx="3577056"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676400" y="1659800"/>
            <a:ext cx="2190990" cy="1863435"/>
            <a:chOff x="5581409" y="1880239"/>
            <a:chExt cx="2190990"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table</a:t>
              </a:r>
              <a:endParaRPr lang="en-US" dirty="0">
                <a:solidFill>
                  <a:schemeClr val="tx1"/>
                </a:solidFill>
              </a:endParaRPr>
            </a:p>
          </p:txBody>
        </p:sp>
        <p:sp>
          <p:nvSpPr>
            <p:cNvPr id="12" name="Rectangle 11"/>
            <p:cNvSpPr/>
            <p:nvPr/>
          </p:nvSpPr>
          <p:spPr>
            <a:xfrm>
              <a:off x="5581409" y="3314701"/>
              <a:ext cx="2190990"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40040"/>
              <a:gd name="adj2" fmla="val 15384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grpSp>
        <p:nvGrpSpPr>
          <p:cNvPr id="14" name="Group 13"/>
          <p:cNvGrpSpPr/>
          <p:nvPr/>
        </p:nvGrpSpPr>
        <p:grpSpPr>
          <a:xfrm>
            <a:off x="685800" y="3652360"/>
            <a:ext cx="8077200" cy="1612624"/>
            <a:chOff x="1668202" y="1482149"/>
            <a:chExt cx="8077200" cy="1612624"/>
          </a:xfrm>
        </p:grpSpPr>
        <p:sp>
          <p:nvSpPr>
            <p:cNvPr id="17" name="Rectangular Callout 16"/>
            <p:cNvSpPr/>
            <p:nvPr/>
          </p:nvSpPr>
          <p:spPr>
            <a:xfrm>
              <a:off x="8526202" y="2104173"/>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query body</a:t>
              </a:r>
            </a:p>
          </p:txBody>
        </p:sp>
        <p:sp>
          <p:nvSpPr>
            <p:cNvPr id="18" name="Rectangle 17"/>
            <p:cNvSpPr/>
            <p:nvPr/>
          </p:nvSpPr>
          <p:spPr>
            <a:xfrm>
              <a:off x="1668202" y="1482149"/>
              <a:ext cx="6096000"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233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nodeType="clickEffect">
                                  <p:stCondLst>
                                    <p:cond delay="0"/>
                                  </p:stCondLst>
                                  <p:childTnLst>
                                    <p:animClr clrSpc="rgb" dir="cw">
                                      <p:cBhvr>
                                        <p:cTn id="46" dur="500" fill="hold"/>
                                        <p:tgtEl>
                                          <p:spTgt spid="9"/>
                                        </p:tgtEl>
                                        <p:attrNameLst>
                                          <p:attrName>fillcolor</p:attrName>
                                        </p:attrNameLst>
                                      </p:cBhvr>
                                      <p:to>
                                        <a:schemeClr val="accent2"/>
                                      </p:to>
                                    </p:animClr>
                                    <p:set>
                                      <p:cBhvr>
                                        <p:cTn id="47" dur="500" fill="hold"/>
                                        <p:tgtEl>
                                          <p:spTgt spid="9"/>
                                        </p:tgtEl>
                                        <p:attrNameLst>
                                          <p:attrName>fill.type</p:attrName>
                                        </p:attrNameLst>
                                      </p:cBhvr>
                                      <p:to>
                                        <p:strVal val="solid"/>
                                      </p:to>
                                    </p:set>
                                    <p:set>
                                      <p:cBhvr>
                                        <p:cTn id="48" dur="500" fill="hold"/>
                                        <p:tgtEl>
                                          <p:spTgt spid="9"/>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16"/>
                                        </p:tgtEl>
                                        <p:attrNameLst>
                                          <p:attrName>fillcolor</p:attrName>
                                        </p:attrNameLst>
                                      </p:cBhvr>
                                      <p:to>
                                        <a:schemeClr val="accent2"/>
                                      </p:to>
                                    </p:animClr>
                                    <p:set>
                                      <p:cBhvr>
                                        <p:cTn id="51" dur="500" fill="hold"/>
                                        <p:tgtEl>
                                          <p:spTgt spid="16"/>
                                        </p:tgtEl>
                                        <p:attrNameLst>
                                          <p:attrName>fill.type</p:attrName>
                                        </p:attrNameLst>
                                      </p:cBhvr>
                                      <p:to>
                                        <p:strVal val="solid"/>
                                      </p:to>
                                    </p:set>
                                    <p:set>
                                      <p:cBhvr>
                                        <p:cTn id="52" dur="500" fill="hold"/>
                                        <p:tgtEl>
                                          <p:spTgt spid="1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500" fill="hold"/>
                                        <p:tgtEl>
                                          <p:spTgt spid="19"/>
                                        </p:tgtEl>
                                        <p:attrNameLst>
                                          <p:attrName>fillcolor</p:attrName>
                                        </p:attrNameLst>
                                      </p:cBhvr>
                                      <p:to>
                                        <a:schemeClr val="accent2"/>
                                      </p:to>
                                    </p:animClr>
                                    <p:set>
                                      <p:cBhvr>
                                        <p:cTn id="55" dur="500" fill="hold"/>
                                        <p:tgtEl>
                                          <p:spTgt spid="19"/>
                                        </p:tgtEl>
                                        <p:attrNameLst>
                                          <p:attrName>fill.type</p:attrName>
                                        </p:attrNameLst>
                                      </p:cBhvr>
                                      <p:to>
                                        <p:strVal val="solid"/>
                                      </p:to>
                                    </p:set>
                                    <p:set>
                                      <p:cBhvr>
                                        <p:cTn id="56" dur="500" fill="hold"/>
                                        <p:tgtEl>
                                          <p:spTgt spid="19"/>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animEffect transition="in" filter="fade">
                                      <p:cBhvr>
                                        <p:cTn id="6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P spid="1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38: </a:t>
            </a:r>
            <a:r>
              <a:rPr lang="en-US" dirty="0">
                <a:latin typeface="Courier New" charset="0"/>
                <a:ea typeface="Courier New" charset="0"/>
                <a:cs typeface="Courier New" charset="0"/>
              </a:rPr>
              <a:t>body building</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protein-per-gram  :   sodium / serving-size</a:t>
            </a:r>
          </a:p>
        </p:txBody>
      </p:sp>
      <p:sp>
        <p:nvSpPr>
          <p:cNvPr id="9" name="TextBox 8"/>
          <p:cNvSpPr txBox="1"/>
          <p:nvPr/>
        </p:nvSpPr>
        <p:spPr>
          <a:xfrm>
            <a:off x="2209800" y="42588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nutrition-ordered</a:t>
            </a:r>
          </a:p>
        </p:txBody>
      </p:sp>
      <p:sp>
        <p:nvSpPr>
          <p:cNvPr id="10" name="TextBox 9"/>
          <p:cNvSpPr txBox="1"/>
          <p:nvPr/>
        </p:nvSpPr>
        <p:spPr>
          <a:xfrm>
            <a:off x="2895600" y="6210300"/>
            <a:ext cx="34925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food, calories, protein-per-gram</a:t>
            </a:r>
          </a:p>
        </p:txBody>
      </p:sp>
      <p:sp>
        <p:nvSpPr>
          <p:cNvPr id="12" name="TextBox 11"/>
          <p:cNvSpPr txBox="1"/>
          <p:nvPr/>
        </p:nvSpPr>
        <p:spPr>
          <a:xfrm>
            <a:off x="2595212" y="4715143"/>
            <a:ext cx="3881788"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protien</a:t>
            </a:r>
            <a:r>
              <a:rPr lang="en-US" sz="1600" dirty="0">
                <a:solidFill>
                  <a:schemeClr val="bg1"/>
                </a:solidFill>
                <a:latin typeface="Comic Sans MS" charset="0"/>
                <a:ea typeface="Comic Sans MS" charset="0"/>
                <a:cs typeface="Comic Sans MS" charset="0"/>
              </a:rPr>
              <a:t>-per-gram ascending</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nutrition</a:t>
            </a:r>
          </a:p>
        </p:txBody>
      </p:sp>
      <p:sp>
        <p:nvSpPr>
          <p:cNvPr id="16" name="TextBox 15"/>
          <p:cNvSpPr txBox="1"/>
          <p:nvPr/>
        </p:nvSpPr>
        <p:spPr>
          <a:xfrm>
            <a:off x="6643638" y="1295400"/>
            <a:ext cx="2119361"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protein, serving-size</a:t>
            </a: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730350" y="4248835"/>
            <a:ext cx="19005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nutrition-extended</a:t>
            </a:r>
          </a:p>
        </p:txBody>
      </p:sp>
      <p:sp>
        <p:nvSpPr>
          <p:cNvPr id="23" name="TextBox 22"/>
          <p:cNvSpPr txBox="1"/>
          <p:nvPr/>
        </p:nvSpPr>
        <p:spPr>
          <a:xfrm>
            <a:off x="6921500" y="62146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nutrition-ordered</a:t>
            </a:r>
          </a:p>
        </p:txBody>
      </p:sp>
      <p:sp>
        <p:nvSpPr>
          <p:cNvPr id="24" name="TextBox 23"/>
          <p:cNvSpPr txBox="1"/>
          <p:nvPr/>
        </p:nvSpPr>
        <p:spPr>
          <a:xfrm>
            <a:off x="2057400" y="562192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nutrition-selected</a:t>
            </a:r>
          </a:p>
        </p:txBody>
      </p:sp>
      <p:sp>
        <p:nvSpPr>
          <p:cNvPr id="27" name="TextBox 26"/>
          <p:cNvSpPr txBox="1"/>
          <p:nvPr/>
        </p:nvSpPr>
        <p:spPr>
          <a:xfrm>
            <a:off x="1866900" y="1319481"/>
            <a:ext cx="1943100" cy="323165"/>
          </a:xfrm>
          <a:prstGeom prst="rect">
            <a:avLst/>
          </a:prstGeom>
          <a:noFill/>
        </p:spPr>
        <p:txBody>
          <a:bodyPr wrap="square" rtlCol="0">
            <a:spAutoFit/>
          </a:bodyPr>
          <a:lstStyle/>
          <a:p>
            <a:pPr algn="ctr"/>
            <a:r>
              <a:rPr lang="en-US" sz="1500">
                <a:solidFill>
                  <a:schemeClr val="bg1"/>
                </a:solidFill>
                <a:latin typeface="Comic Sans MS" charset="0"/>
                <a:ea typeface="Comic Sans MS" charset="0"/>
                <a:cs typeface="Comic Sans MS" charset="0"/>
              </a:rPr>
              <a:t>nutrition-extended</a:t>
            </a:r>
            <a:endParaRPr lang="en-US" sz="1500" dirty="0">
              <a:solidFill>
                <a:schemeClr val="bg1"/>
              </a:solidFill>
              <a:latin typeface="Comic Sans MS" charset="0"/>
              <a:ea typeface="Comic Sans MS" charset="0"/>
              <a:cs typeface="Comic Sans MS"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653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1"/>
      <p:bldP spid="10" grpId="0"/>
      <p:bldP spid="12" grpId="0"/>
      <p:bldP spid="15" grpId="0"/>
      <p:bldP spid="16" grpId="0"/>
      <p:bldP spid="20" grpId="0" animBg="1"/>
      <p:bldP spid="22" grpId="0"/>
      <p:bldP spid="23" grpId="0"/>
      <p:bldP spid="24" grpId="0"/>
      <p:bldP spid="27"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39: </a:t>
            </a:r>
            <a:r>
              <a:rPr lang="en-US" dirty="0">
                <a:latin typeface="Courier New" charset="0"/>
                <a:ea typeface="Courier New" charset="0"/>
                <a:cs typeface="Courier New" charset="0"/>
              </a:rPr>
              <a:t>term length</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term-length                year-ended </a:t>
            </a:r>
            <a:r>
              <a:rPr lang="mr-IN" sz="1500" dirty="0">
                <a:solidFill>
                  <a:schemeClr val="bg1"/>
                </a:solidFill>
                <a:latin typeface="Comic Sans MS" charset="0"/>
                <a:ea typeface="Comic Sans MS" charset="0"/>
                <a:cs typeface="Comic Sans MS" charset="0"/>
              </a:rPr>
              <a:t>–</a:t>
            </a:r>
            <a:r>
              <a:rPr lang="en-US" sz="1500" dirty="0">
                <a:solidFill>
                  <a:schemeClr val="bg1"/>
                </a:solidFill>
                <a:latin typeface="Comic Sans MS" charset="0"/>
                <a:ea typeface="Comic Sans MS" charset="0"/>
                <a:cs typeface="Comic Sans MS" charset="0"/>
              </a:rPr>
              <a:t> year-started</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presidents</a:t>
            </a: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a:solidFill>
                  <a:schemeClr val="bg1"/>
                </a:solidFill>
                <a:latin typeface="Comic Sans MS" charset="0"/>
                <a:ea typeface="Comic Sans MS" charset="0"/>
                <a:cs typeface="Comic Sans MS" charset="0"/>
              </a:rPr>
              <a:t>year-started</a:t>
            </a:r>
            <a:r>
              <a:rPr lang="en-US" sz="1300">
                <a:solidFill>
                  <a:schemeClr val="bg1"/>
                </a:solidFill>
                <a:latin typeface="Comic Sans MS" charset="0"/>
                <a:ea typeface="Comic Sans MS" charset="0"/>
                <a:cs typeface="Comic Sans MS" charset="0"/>
              </a:rPr>
              <a:t>, year-ended</a:t>
            </a:r>
            <a:endParaRPr lang="en-US" sz="1300" dirty="0">
              <a:solidFill>
                <a:schemeClr val="bg1"/>
              </a:solidFill>
              <a:latin typeface="Comic Sans MS" charset="0"/>
              <a:ea typeface="Comic Sans MS" charset="0"/>
              <a:cs typeface="Comic Sans MS" charset="0"/>
            </a:endParaRP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presidents-extended</a:t>
            </a: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296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0" grpId="0" animBg="1"/>
      <p:bldP spid="27" grpId="0"/>
      <p:bldP spid="17" grpId="0" animBg="1"/>
      <p:bldP spid="1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40: </a:t>
            </a:r>
            <a:r>
              <a:rPr lang="en-US" dirty="0" err="1">
                <a:latin typeface="Courier New" charset="0"/>
                <a:ea typeface="Courier New" charset="0"/>
                <a:cs typeface="Courier New" charset="0"/>
              </a:rPr>
              <a:t>gdp</a:t>
            </a:r>
            <a:r>
              <a:rPr lang="en-US" dirty="0">
                <a:latin typeface="Courier New" charset="0"/>
                <a:ea typeface="Courier New" charset="0"/>
                <a:cs typeface="Courier New" charset="0"/>
              </a:rPr>
              <a:t> v. population</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per-capita-</a:t>
            </a:r>
            <a:r>
              <a:rPr lang="en-US" sz="1500" dirty="0" err="1">
                <a:solidFill>
                  <a:schemeClr val="bg1"/>
                </a:solidFill>
                <a:latin typeface="Comic Sans MS" charset="0"/>
                <a:ea typeface="Comic Sans MS" charset="0"/>
                <a:cs typeface="Comic Sans MS" charset="0"/>
              </a:rPr>
              <a:t>gdp</a:t>
            </a:r>
            <a:r>
              <a:rPr lang="en-US" sz="1500" dirty="0">
                <a:solidFill>
                  <a:schemeClr val="bg1"/>
                </a:solidFill>
                <a:latin typeface="Comic Sans MS" charset="0"/>
                <a:ea typeface="Comic Sans MS" charset="0"/>
                <a:cs typeface="Comic Sans MS" charset="0"/>
              </a:rPr>
              <a:t>          </a:t>
            </a:r>
            <a:r>
              <a:rPr lang="en-US" sz="1500" dirty="0" err="1">
                <a:solidFill>
                  <a:schemeClr val="bg1"/>
                </a:solidFill>
                <a:latin typeface="Comic Sans MS" charset="0"/>
                <a:ea typeface="Comic Sans MS" charset="0"/>
                <a:cs typeface="Comic Sans MS" charset="0"/>
              </a:rPr>
              <a:t>gdp</a:t>
            </a:r>
            <a:r>
              <a:rPr lang="en-US" sz="1500" dirty="0">
                <a:solidFill>
                  <a:schemeClr val="bg1"/>
                </a:solidFill>
                <a:latin typeface="Comic Sans MS" charset="0"/>
                <a:ea typeface="Comic Sans MS" charset="0"/>
                <a:cs typeface="Comic Sans MS" charset="0"/>
              </a:rPr>
              <a:t> / population</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a:t>
            </a: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a:solidFill>
                  <a:schemeClr val="bg1"/>
                </a:solidFill>
                <a:latin typeface="Comic Sans MS" charset="0"/>
                <a:ea typeface="Comic Sans MS" charset="0"/>
                <a:cs typeface="Comic Sans MS" charset="0"/>
              </a:rPr>
              <a:t>   </a:t>
            </a:r>
            <a:r>
              <a:rPr lang="en-US" sz="1300" dirty="0" err="1">
                <a:solidFill>
                  <a:schemeClr val="bg1"/>
                </a:solidFill>
                <a:latin typeface="Comic Sans MS" charset="0"/>
                <a:ea typeface="Comic Sans MS" charset="0"/>
                <a:cs typeface="Comic Sans MS" charset="0"/>
              </a:rPr>
              <a:t>gdp</a:t>
            </a:r>
            <a:r>
              <a:rPr lang="en-US" sz="1300" dirty="0">
                <a:solidFill>
                  <a:schemeClr val="bg1"/>
                </a:solidFill>
                <a:latin typeface="Comic Sans MS" charset="0"/>
                <a:ea typeface="Comic Sans MS" charset="0"/>
                <a:cs typeface="Comic Sans MS" charset="0"/>
              </a:rPr>
              <a:t>, population</a:t>
            </a:r>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countries-extended</a:t>
            </a: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714500" y="2752924"/>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countries-sieved</a:t>
            </a:r>
          </a:p>
        </p:txBody>
      </p:sp>
      <p:sp>
        <p:nvSpPr>
          <p:cNvPr id="19" name="TextBox 18"/>
          <p:cNvSpPr txBox="1"/>
          <p:nvPr/>
        </p:nvSpPr>
        <p:spPr>
          <a:xfrm>
            <a:off x="4192536" y="2745889"/>
            <a:ext cx="2324100" cy="292388"/>
          </a:xfrm>
          <a:prstGeom prst="rect">
            <a:avLst/>
          </a:prstGeom>
          <a:noFill/>
        </p:spPr>
        <p:txBody>
          <a:bodyPr wrap="square" rtlCol="0">
            <a:spAutoFit/>
          </a:bodyPr>
          <a:lstStyle/>
          <a:p>
            <a:pPr algn="ctr"/>
            <a:r>
              <a:rPr lang="en-US" sz="1300" dirty="0">
                <a:solidFill>
                  <a:schemeClr val="bg1"/>
                </a:solidFill>
                <a:latin typeface="Comic Sans MS" charset="0"/>
                <a:ea typeface="Comic Sans MS" charset="0"/>
                <a:cs typeface="Comic Sans MS" charset="0"/>
              </a:rPr>
              <a:t>countries-extended</a:t>
            </a:r>
          </a:p>
        </p:txBody>
      </p:sp>
      <p:sp>
        <p:nvSpPr>
          <p:cNvPr id="21" name="TextBox 20"/>
          <p:cNvSpPr txBox="1"/>
          <p:nvPr/>
        </p:nvSpPr>
        <p:spPr>
          <a:xfrm>
            <a:off x="6362700" y="2752924"/>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continent</a:t>
            </a:r>
          </a:p>
        </p:txBody>
      </p:sp>
      <p:sp>
        <p:nvSpPr>
          <p:cNvPr id="22" name="TextBox 21"/>
          <p:cNvSpPr txBox="1"/>
          <p:nvPr/>
        </p:nvSpPr>
        <p:spPr>
          <a:xfrm>
            <a:off x="2330450" y="3244165"/>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continent == “</a:t>
            </a:r>
            <a:r>
              <a:rPr lang="en-US" sz="1500" dirty="0" err="1">
                <a:solidFill>
                  <a:schemeClr val="bg1"/>
                </a:solidFill>
                <a:latin typeface="Comic Sans MS" charset="0"/>
                <a:ea typeface="Comic Sans MS" charset="0"/>
                <a:cs typeface="Comic Sans MS" charset="0"/>
              </a:rPr>
              <a:t>africa</a:t>
            </a:r>
            <a:r>
              <a:rPr lang="en-US" sz="1500" dirty="0">
                <a:solidFill>
                  <a:schemeClr val="bg1"/>
                </a:solidFill>
                <a:latin typeface="Comic Sans MS" charset="0"/>
                <a:ea typeface="Comic Sans MS" charset="0"/>
                <a:cs typeface="Comic Sans MS" charset="0"/>
              </a:rPr>
              <a:t>”</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02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7" grpId="0"/>
      <p:bldP spid="17" grpId="0" animBg="1"/>
      <p:bldP spid="18" grpId="0" animBg="1"/>
      <p:bldP spid="14" grpId="0"/>
      <p:bldP spid="19" grpId="0"/>
      <p:bldP spid="21" grpId="0"/>
      <p:bldP spid="2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Final Project</a:t>
            </a:r>
          </a:p>
        </p:txBody>
      </p:sp>
      <p:sp>
        <p:nvSpPr>
          <p:cNvPr id="4" name="Content Placeholder 3"/>
          <p:cNvSpPr>
            <a:spLocks noGrp="1"/>
          </p:cNvSpPr>
          <p:nvPr>
            <p:ph idx="1"/>
          </p:nvPr>
        </p:nvSpPr>
        <p:spPr/>
        <p:txBody>
          <a:bodyPr/>
          <a:lstStyle/>
          <a:p>
            <a:pPr eaLnBrk="1" hangingPunct="1">
              <a:spcAft>
                <a:spcPts val="1800"/>
              </a:spcAft>
              <a:buClr>
                <a:srgbClr val="4C4C4C"/>
              </a:buClr>
            </a:pPr>
            <a:r>
              <a:rPr lang="en-US" altLang="en-US" dirty="0"/>
              <a:t>Open your Final Project Files (code and report)</a:t>
            </a:r>
          </a:p>
          <a:p>
            <a:pPr>
              <a:spcAft>
                <a:spcPts val="2000"/>
              </a:spcAft>
            </a:pPr>
            <a:r>
              <a:rPr lang="en-US" altLang="en-US" dirty="0">
                <a:latin typeface="Helvetica" charset="0"/>
                <a:ea typeface="ＭＳ Ｐゴシック" charset="-128"/>
                <a:cs typeface="Helvetica" charset="0"/>
              </a:rPr>
              <a:t>Finish the remaining question(s)!</a:t>
            </a:r>
          </a:p>
          <a:p>
            <a:pPr>
              <a:spcAft>
                <a:spcPts val="2000"/>
              </a:spcAft>
            </a:pPr>
            <a:r>
              <a:rPr lang="en-US" altLang="en-US" dirty="0">
                <a:latin typeface="Helvetica" charset="0"/>
                <a:ea typeface="ＭＳ Ｐゴシック" charset="-128"/>
                <a:cs typeface="Helvetica" charset="0"/>
              </a:rPr>
              <a:t>Don’t forget to copy/paste any new charts or graphs you create.</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Standards. (e.g. </a:t>
            </a:r>
            <a:r>
              <a:rPr lang="mr-IN" altLang="en-US" dirty="0">
                <a:ea typeface="ＭＳ Ｐゴシック" charset="-128"/>
                <a:cs typeface="Helvetica" charset="0"/>
              </a:rPr>
              <a:t>–</a:t>
            </a:r>
            <a:r>
              <a:rPr lang="en-US" altLang="en-US" dirty="0">
                <a:ea typeface="ＭＳ Ｐゴシック" charset="-128"/>
                <a:cs typeface="Helvetica" charset="0"/>
              </a:rPr>
              <a:t> Common Core statistics)</a:t>
            </a: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a:t>We’d like your feedback!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12244" y="2514600"/>
            <a:ext cx="3752649" cy="3684131"/>
          </a:xfrm>
          <a:prstGeom prst="rect">
            <a:avLst/>
          </a:prstGeom>
        </p:spPr>
      </p:pic>
      <p:grpSp>
        <p:nvGrpSpPr>
          <p:cNvPr id="7" name="Group 6"/>
          <p:cNvGrpSpPr/>
          <p:nvPr/>
        </p:nvGrpSpPr>
        <p:grpSpPr>
          <a:xfrm>
            <a:off x="1242652" y="2450062"/>
            <a:ext cx="6811096" cy="3762501"/>
            <a:chOff x="381000" y="2038350"/>
            <a:chExt cx="8029581" cy="4435602"/>
          </a:xfrm>
          <a:solidFill>
            <a:schemeClr val="tx1"/>
          </a:solidFill>
        </p:grpSpPr>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81000" y="2038350"/>
              <a:ext cx="4114800" cy="4388815"/>
            </a:xfrm>
            <a:prstGeom prst="rect">
              <a:avLst/>
            </a:prstGeom>
            <a:grpFill/>
          </p:spPr>
        </p:pic>
        <p:pic>
          <p:nvPicPr>
            <p:cNvPr id="6" name="Picture 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495800" y="2038350"/>
              <a:ext cx="3914781" cy="4435602"/>
            </a:xfrm>
            <a:prstGeom prst="rect">
              <a:avLst/>
            </a:prstGeom>
            <a:grpFill/>
          </p:spPr>
        </p:pic>
      </p:gr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0"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p:txBody>
      </p:sp>
      <p:grpSp>
        <p:nvGrpSpPr>
          <p:cNvPr id="3" name="Group 2"/>
          <p:cNvGrpSpPr/>
          <p:nvPr/>
        </p:nvGrpSpPr>
        <p:grpSpPr>
          <a:xfrm>
            <a:off x="774090" y="3902661"/>
            <a:ext cx="7572436" cy="2374313"/>
            <a:chOff x="5715000" y="3821433"/>
            <a:chExt cx="8289702" cy="2599210"/>
          </a:xfrm>
        </p:grpSpPr>
        <p:pic>
          <p:nvPicPr>
            <p:cNvPr id="6" name="Picture 5"/>
            <p:cNvPicPr>
              <a:picLocks noChangeAspect="1"/>
            </p:cNvPicPr>
            <p:nvPr/>
          </p:nvPicPr>
          <p:blipFill>
            <a:blip r:embed="rId4"/>
            <a:stretch>
              <a:fillRect/>
            </a:stretch>
          </p:blipFill>
          <p:spPr>
            <a:xfrm>
              <a:off x="5715000" y="3848997"/>
              <a:ext cx="3049121" cy="2571646"/>
            </a:xfrm>
            <a:prstGeom prst="rect">
              <a:avLst/>
            </a:prstGeom>
          </p:spPr>
        </p:pic>
        <p:pic>
          <p:nvPicPr>
            <p:cNvPr id="11" name="Picture 10"/>
            <p:cNvPicPr>
              <a:picLocks noChangeAspect="1"/>
            </p:cNvPicPr>
            <p:nvPr/>
          </p:nvPicPr>
          <p:blipFill>
            <a:blip r:embed="rId5"/>
            <a:stretch>
              <a:fillRect/>
            </a:stretch>
          </p:blipFill>
          <p:spPr>
            <a:xfrm>
              <a:off x="10456574" y="3821433"/>
              <a:ext cx="3548128" cy="2599210"/>
            </a:xfrm>
            <a:prstGeom prst="rect">
              <a:avLst/>
            </a:prstGeom>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p:txBody>
      </p:sp>
      <p:pic>
        <p:nvPicPr>
          <p:cNvPr id="2" name="Picture 1"/>
          <p:cNvPicPr>
            <a:picLocks noChangeAspect="1"/>
          </p:cNvPicPr>
          <p:nvPr/>
        </p:nvPicPr>
        <p:blipFill>
          <a:blip r:embed="rId4"/>
          <a:stretch>
            <a:fillRect/>
          </a:stretch>
        </p:blipFill>
        <p:spPr>
          <a:xfrm>
            <a:off x="5255322" y="2819400"/>
            <a:ext cx="3727133" cy="3940112"/>
          </a:xfrm>
          <a:prstGeom prst="rect">
            <a:avLst/>
          </a:prstGeom>
        </p:spPr>
      </p:pic>
      <p:pic>
        <p:nvPicPr>
          <p:cNvPr id="3" name="Picture 2"/>
          <p:cNvPicPr>
            <a:picLocks noChangeAspect="1"/>
          </p:cNvPicPr>
          <p:nvPr/>
        </p:nvPicPr>
        <p:blipFill>
          <a:blip r:embed="rId5"/>
          <a:stretch>
            <a:fillRect/>
          </a:stretch>
        </p:blipFill>
        <p:spPr>
          <a:xfrm>
            <a:off x="5243788" y="2807208"/>
            <a:ext cx="3750199" cy="3964496"/>
          </a:xfrm>
          <a:prstGeom prst="rect">
            <a:avLst/>
          </a:prstGeom>
        </p:spPr>
      </p:pic>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a:p>
            <a:pPr eaLnBrk="1" hangingPunct="1"/>
            <a:r>
              <a:rPr lang="en-US" altLang="en-US" sz="2400" dirty="0">
                <a:latin typeface="Helvetica" charset="0"/>
                <a:ea typeface="ＭＳ Ｐゴシック" charset="-128"/>
                <a:cs typeface="Helvetica" charset="0"/>
              </a:rPr>
              <a:t>Selecting and Sorting Tables</a:t>
            </a:r>
          </a:p>
          <a:p>
            <a:pPr eaLnBrk="1" hangingPunct="1"/>
            <a:r>
              <a:rPr lang="en-US" altLang="en-US" sz="2400" dirty="0">
                <a:latin typeface="Helvetica" charset="0"/>
                <a:ea typeface="ＭＳ Ｐゴシック" charset="-128"/>
                <a:cs typeface="Helvetica" charset="0"/>
              </a:rPr>
              <a:t>Filtering rows with Boolean Expressions</a:t>
            </a:r>
          </a:p>
          <a:p>
            <a:pPr eaLnBrk="1" hangingPunct="1"/>
            <a:r>
              <a:rPr lang="en-US" altLang="en-US" sz="2400" dirty="0">
                <a:latin typeface="Helvetica" charset="0"/>
                <a:ea typeface="ＭＳ Ｐゴシック" charset="-128"/>
                <a:cs typeface="Helvetica" charset="0"/>
              </a:rPr>
              <a:t>Computing new columns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a:solidFill>
                  <a:schemeClr val="bg1"/>
                </a:solidFill>
                <a:ea typeface="Arial" charset="0"/>
                <a:cs typeface="Arial" charset="0"/>
              </a:rPr>
              <a:t>?</a:t>
            </a: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fade">
                                      <p:cBhvr>
                                        <p:cTn id="7" dur="500"/>
                                        <p:tgtEl>
                                          <p:spTgt spid="1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7" end="7"/>
                                            </p:txEl>
                                          </p:spTgt>
                                        </p:tgtEl>
                                        <p:attrNameLst>
                                          <p:attrName>style.visibility</p:attrName>
                                        </p:attrNameLst>
                                      </p:cBhvr>
                                      <p:to>
                                        <p:strVal val="visible"/>
                                      </p:to>
                                    </p:set>
                                    <p:animEffect transition="in" filter="fade">
                                      <p:cBhvr>
                                        <p:cTn id="12" dur="500"/>
                                        <p:tgtEl>
                                          <p:spTgt spid="1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8" end="8"/>
                                            </p:txEl>
                                          </p:spTgt>
                                        </p:tgtEl>
                                        <p:attrNameLst>
                                          <p:attrName>style.visibility</p:attrName>
                                        </p:attrNameLst>
                                      </p:cBhvr>
                                      <p:to>
                                        <p:strVal val="visible"/>
                                      </p:to>
                                    </p:set>
                                    <p:animEffect transition="in" filter="fade">
                                      <p:cBhvr>
                                        <p:cTn id="17"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Social Studies Classes</a:t>
            </a:r>
          </a:p>
          <a:p>
            <a:pPr algn="ctr">
              <a:lnSpc>
                <a:spcPct val="200000"/>
              </a:lnSpc>
              <a:spcBef>
                <a:spcPts val="638"/>
              </a:spcBef>
              <a:buClrTx/>
              <a:buSzTx/>
              <a:buNone/>
            </a:pPr>
            <a:r>
              <a:rPr lang="en-US" altLang="en-US" sz="2500" dirty="0">
                <a:latin typeface="Arial" charset="0"/>
              </a:rPr>
              <a:t>AP CS Principles Classes</a:t>
            </a:r>
          </a:p>
        </p:txBody>
      </p:sp>
      <p:sp>
        <p:nvSpPr>
          <p:cNvPr id="2" name="Title 1"/>
          <p:cNvSpPr>
            <a:spLocks noGrp="1"/>
          </p:cNvSpPr>
          <p:nvPr>
            <p:ph type="title"/>
          </p:nvPr>
        </p:nvSpPr>
        <p:spPr/>
        <p:txBody>
          <a:bodyPr>
            <a:normAutofit/>
          </a:bodyPr>
          <a:lstStyle/>
          <a:p>
            <a:pPr>
              <a:defRPr/>
            </a:pPr>
            <a:r>
              <a:rPr lang="en-US" sz="3200" dirty="0"/>
              <a:t>Where Does </a:t>
            </a:r>
            <a:r>
              <a:rPr lang="en-US" sz="3200" dirty="0" err="1"/>
              <a:t>DataScience</a:t>
            </a:r>
            <a:r>
              <a:rPr lang="en-US" sz="3200" dirty="0"/>
              <a:t> Fit?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051077" y="2590800"/>
            <a:ext cx="3140312" cy="1981200"/>
            <a:chOff x="2051077" y="2590800"/>
            <a:chExt cx="3140312" cy="198120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51077" y="2590800"/>
              <a:ext cx="2368523" cy="1981200"/>
            </a:xfrm>
            <a:prstGeom prst="rect">
              <a:avLst/>
            </a:prstGeom>
          </p:spPr>
        </p:pic>
        <p:sp>
          <p:nvSpPr>
            <p:cNvPr id="4" name="TextBox 3"/>
            <p:cNvSpPr txBox="1"/>
            <p:nvPr/>
          </p:nvSpPr>
          <p:spPr>
            <a:xfrm>
              <a:off x="4343400" y="3350567"/>
              <a:ext cx="847989" cy="461665"/>
            </a:xfrm>
            <a:prstGeom prst="rect">
              <a:avLst/>
            </a:prstGeom>
            <a:noFill/>
          </p:spPr>
          <p:txBody>
            <a:bodyPr wrap="none" rtlCol="0">
              <a:spAutoFit/>
            </a:bodyPr>
            <a:lstStyle/>
            <a:p>
              <a:r>
                <a:rPr lang="en-US">
                  <a:solidFill>
                    <a:schemeClr val="bg1"/>
                  </a:solidFill>
                </a:rPr>
                <a:t>2011</a:t>
              </a:r>
              <a:endParaRPr lang="en-US" dirty="0">
                <a:solidFill>
                  <a:schemeClr val="bg1"/>
                </a:solidFill>
              </a:endParaRPr>
            </a:p>
          </p:txBody>
        </p:sp>
      </p:grpSp>
      <p:pic>
        <p:nvPicPr>
          <p:cNvPr id="6" name="Picture 5"/>
          <p:cNvPicPr>
            <a:picLocks noChangeAspect="1"/>
          </p:cNvPicPr>
          <p:nvPr/>
        </p:nvPicPr>
        <p:blipFill>
          <a:blip r:embed="rId4"/>
          <a:stretch>
            <a:fillRect/>
          </a:stretch>
        </p:blipFill>
        <p:spPr>
          <a:xfrm>
            <a:off x="1905000" y="7010400"/>
            <a:ext cx="3286389" cy="14883324"/>
          </a:xfrm>
          <a:prstGeom prst="rect">
            <a:avLst/>
          </a:prstGeom>
        </p:spPr>
      </p:pic>
      <p:pic>
        <p:nvPicPr>
          <p:cNvPr id="10" name="Picture 11"/>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12" name="Group 11"/>
          <p:cNvGrpSpPr/>
          <p:nvPr/>
        </p:nvGrpSpPr>
        <p:grpSpPr>
          <a:xfrm>
            <a:off x="203200" y="1335088"/>
            <a:ext cx="8559800" cy="4913312"/>
            <a:chOff x="203200" y="1335088"/>
            <a:chExt cx="8559800" cy="4913312"/>
          </a:xfrm>
        </p:grpSpPr>
        <p:pic>
          <p:nvPicPr>
            <p:cNvPr id="14" name="Picture 24"/>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00469 -3.21829 " pathEditMode="relative" rAng="0" ptsTypes="AA">
                                      <p:cBhvr>
                                        <p:cTn id="6" dur="5000" fill="hold"/>
                                        <p:tgtEl>
                                          <p:spTgt spid="6"/>
                                        </p:tgtEl>
                                        <p:attrNameLst>
                                          <p:attrName>ppt_x</p:attrName>
                                          <p:attrName>ppt_y</p:attrName>
                                        </p:attrNameLst>
                                      </p:cBhvr>
                                      <p:rCtr x="-243" y="-160926"/>
                                    </p:animMotion>
                                  </p:childTnLst>
                                </p:cTn>
                              </p:par>
                              <p:par>
                                <p:cTn id="7" presetID="10" presetClass="exit" presetSubtype="0" fill="hold" nodeType="withEffect">
                                  <p:stCondLst>
                                    <p:cond delay="100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Find a topic that interests you</a:t>
            </a:r>
          </a:p>
          <a:p>
            <a:pPr eaLnBrk="1" hangingPunct="1">
              <a:lnSpc>
                <a:spcPct val="200000"/>
              </a:lnSpc>
            </a:pPr>
            <a:r>
              <a:rPr lang="en-US" altLang="en-US" sz="2400" dirty="0">
                <a:latin typeface="Helvetica" charset="0"/>
                <a:ea typeface="ＭＳ Ｐゴシック" charset="-128"/>
                <a:cs typeface="Helvetica" charset="0"/>
              </a:rPr>
              <a:t>Choose a question, or create your own</a:t>
            </a:r>
          </a:p>
          <a:p>
            <a:pPr eaLnBrk="1" hangingPunct="1">
              <a:lnSpc>
                <a:spcPct val="200000"/>
              </a:lnSpc>
            </a:pPr>
            <a:r>
              <a:rPr lang="en-US" altLang="en-US" sz="2400" dirty="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a:latin typeface="Helvetica" charset="0"/>
                <a:ea typeface="ＭＳ Ｐゴシック" charset="-128"/>
                <a:cs typeface="Helvetica" charset="0"/>
              </a:rPr>
              <a:t>What measurements/data came up? (2min)</a:t>
            </a:r>
          </a:p>
          <a:p>
            <a:pPr eaLnBrk="1" hangingPunct="1">
              <a:lnSpc>
                <a:spcPct val="200000"/>
              </a:lnSpc>
            </a:pPr>
            <a:r>
              <a:rPr lang="en-US" altLang="en-US" sz="2400" dirty="0">
                <a:latin typeface="Helvetica" charset="0"/>
                <a:ea typeface="ＭＳ Ｐゴシック" charset="-128"/>
                <a:cs typeface="Helvetica" charset="0"/>
              </a:rPr>
              <a:t>Complete Page 1 in your workbook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Numbers and Strings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Start a new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Program</a:t>
            </a:r>
          </a:p>
          <a:p>
            <a:pPr eaLnBrk="1" hangingPunct="1">
              <a:lnSpc>
                <a:spcPct val="200000"/>
              </a:lnSpc>
            </a:pPr>
            <a:r>
              <a:rPr lang="en-US" altLang="en-US" sz="2400" dirty="0">
                <a:latin typeface="Helvetica" charset="0"/>
                <a:ea typeface="ＭＳ Ｐゴシック" charset="-128"/>
                <a:cs typeface="Helvetica" charset="0"/>
              </a:rPr>
              <a:t>Making Numbers</a:t>
            </a:r>
          </a:p>
          <a:p>
            <a:pPr eaLnBrk="1" hangingPunct="1">
              <a:lnSpc>
                <a:spcPct val="200000"/>
              </a:lnSpc>
            </a:pPr>
            <a:r>
              <a:rPr lang="en-US" altLang="en-US" sz="2400" dirty="0">
                <a:latin typeface="Helvetica" charset="0"/>
                <a:ea typeface="ＭＳ Ｐゴシック" charset="-128"/>
                <a:cs typeface="Helvetica" charset="0"/>
              </a:rPr>
              <a:t>Making Strings</a:t>
            </a:r>
          </a:p>
          <a:p>
            <a:pPr eaLnBrk="1" hangingPunct="1">
              <a:lnSpc>
                <a:spcPct val="200000"/>
              </a:lnSpc>
            </a:pPr>
            <a:r>
              <a:rPr lang="en-US" altLang="en-US" sz="2400" dirty="0">
                <a:latin typeface="Helvetica" charset="0"/>
                <a:ea typeface="ＭＳ Ｐゴシック" charset="-128"/>
                <a:cs typeface="Helvetica" charset="0"/>
              </a:rPr>
              <a:t>Operations</a:t>
            </a:r>
          </a:p>
          <a:p>
            <a:pPr eaLnBrk="1" hangingPunct="1">
              <a:lnSpc>
                <a:spcPct val="200000"/>
              </a:lnSpc>
            </a:pPr>
            <a:r>
              <a:rPr lang="en-US" altLang="en-US" sz="2400" dirty="0">
                <a:latin typeface="Helvetica" charset="0"/>
                <a:ea typeface="ＭＳ Ｐゴシック" charset="-128"/>
                <a:cs typeface="Helvetica" charset="0"/>
              </a:rPr>
              <a:t>Turn to Page 2</a:t>
            </a:r>
            <a:r>
              <a:rPr lang="mr-IN" altLang="en-US" sz="2400" dirty="0">
                <a:latin typeface="Helvetica" charset="0"/>
                <a:ea typeface="ＭＳ Ｐゴシック" charset="-128"/>
                <a:cs typeface="Helvetica" charset="0"/>
              </a:rPr>
              <a:t>…</a:t>
            </a:r>
            <a:endParaRPr lang="en-US" altLang="en-US" sz="24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 : Groups of Values</a:t>
            </a:r>
            <a:endParaRPr lang="en-US" dirty="0"/>
          </a:p>
        </p:txBody>
      </p:sp>
      <p:sp>
        <p:nvSpPr>
          <p:cNvPr id="3" name="Content Placeholder 2"/>
          <p:cNvSpPr>
            <a:spLocks noGrp="1"/>
          </p:cNvSpPr>
          <p:nvPr>
            <p:ph idx="1"/>
          </p:nvPr>
        </p:nvSpPr>
        <p:spPr/>
        <p:txBody>
          <a:bodyPr/>
          <a:lstStyle/>
          <a:p>
            <a:pPr marL="0" indent="0">
              <a:buNone/>
            </a:pPr>
            <a:r>
              <a:rPr lang="en-US" dirty="0" smtClean="0">
                <a:latin typeface="Courier New" charset="0"/>
                <a:ea typeface="Courier New" charset="0"/>
                <a:cs typeface="Courier New" charset="0"/>
              </a:rPr>
              <a:t>[list: “red”, “blue”, “yellow”]</a:t>
            </a:r>
          </a:p>
          <a:p>
            <a:pPr marL="0" indent="0">
              <a:buNone/>
            </a:pPr>
            <a:r>
              <a:rPr lang="en-US" dirty="0" smtClean="0">
                <a:latin typeface="Courier New" charset="0"/>
                <a:ea typeface="Courier New" charset="0"/>
                <a:cs typeface="Courier New" charset="0"/>
              </a:rPr>
              <a:t>[list: 2, 4, 6, 8]</a:t>
            </a:r>
          </a:p>
          <a:p>
            <a:pPr marL="0" indent="0">
              <a:buNone/>
            </a:pPr>
            <a:endParaRPr lang="en-US" dirty="0">
              <a:latin typeface="Courier New" charset="0"/>
              <a:ea typeface="Courier New" charset="0"/>
              <a:cs typeface="Courier New" charset="0"/>
            </a:endParaRPr>
          </a:p>
          <a:p>
            <a:r>
              <a:rPr lang="en-US" dirty="0" smtClean="0"/>
              <a:t>Lists have brackets</a:t>
            </a:r>
            <a:r>
              <a:rPr lang="en-US" dirty="0"/>
              <a:t> </a:t>
            </a:r>
            <a:r>
              <a:rPr lang="en-US" dirty="0" smtClean="0"/>
              <a:t>and comma-separated values</a:t>
            </a:r>
          </a:p>
          <a:p>
            <a:r>
              <a:rPr lang="en-US" dirty="0" smtClean="0"/>
              <a:t>Every element of a list must have the same Type</a:t>
            </a:r>
          </a:p>
          <a:p>
            <a:r>
              <a:rPr lang="en-US" dirty="0" smtClean="0"/>
              <a:t>The Type of a List is: </a:t>
            </a:r>
            <a:r>
              <a:rPr lang="en-US" dirty="0" smtClean="0">
                <a:solidFill>
                  <a:schemeClr val="accent1"/>
                </a:solidFill>
                <a:latin typeface="Courier" charset="0"/>
                <a:ea typeface="Courier" charset="0"/>
                <a:cs typeface="Courier" charset="0"/>
              </a:rPr>
              <a:t>List&lt;</a:t>
            </a:r>
            <a:r>
              <a:rPr lang="en-US" i="1" dirty="0" smtClean="0">
                <a:solidFill>
                  <a:schemeClr val="accent1"/>
                </a:solidFill>
                <a:latin typeface="Courier" charset="0"/>
                <a:ea typeface="Courier" charset="0"/>
                <a:cs typeface="Courier" charset="0"/>
              </a:rPr>
              <a:t>Type-of-Elements</a:t>
            </a:r>
            <a:r>
              <a:rPr lang="en-US" dirty="0" smtClean="0">
                <a:solidFill>
                  <a:schemeClr val="accent1"/>
                </a:solidFill>
                <a:latin typeface="Courier" charset="0"/>
                <a:ea typeface="Courier" charset="0"/>
                <a:cs typeface="Courier" charset="0"/>
              </a:rPr>
              <a:t>&gt;</a:t>
            </a:r>
            <a:endParaRPr lang="en-US" dirty="0">
              <a:solidFill>
                <a:schemeClr val="accent1"/>
              </a:solidFill>
              <a:latin typeface="Courier" charset="0"/>
              <a:ea typeface="Courier" charset="0"/>
              <a:cs typeface="Courier"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9944498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in </a:t>
            </a:r>
            <a:r>
              <a:rPr lang="en-US" dirty="0" err="1" smtClean="0"/>
              <a:t>Pyret</a:t>
            </a:r>
            <a:endParaRPr lang="en-US" dirty="0"/>
          </a:p>
        </p:txBody>
      </p:sp>
      <p:sp>
        <p:nvSpPr>
          <p:cNvPr id="3" name="Content Placeholder 2"/>
          <p:cNvSpPr>
            <a:spLocks noGrp="1"/>
          </p:cNvSpPr>
          <p:nvPr>
            <p:ph idx="1"/>
          </p:nvPr>
        </p:nvSpPr>
        <p:spPr>
          <a:xfrm>
            <a:off x="293077" y="1554163"/>
            <a:ext cx="8698524" cy="3265487"/>
          </a:xfrm>
        </p:spPr>
        <p:txBody>
          <a:bodyPr/>
          <a:lstStyle/>
          <a:p>
            <a:pPr marL="0" indent="0">
              <a:buNone/>
            </a:pPr>
            <a:r>
              <a:rPr lang="en-US" sz="2600" b="1" dirty="0" smtClean="0"/>
              <a:t>Math:  </a:t>
            </a:r>
            <a:r>
              <a:rPr lang="en-US" sz="2600" i="1" dirty="0" smtClean="0">
                <a:latin typeface="Courier New" charset="0"/>
                <a:ea typeface="Courier New" charset="0"/>
                <a:cs typeface="Courier New" charset="0"/>
              </a:rPr>
              <a:t>f(24), g(4, 17)</a:t>
            </a:r>
          </a:p>
          <a:p>
            <a:pPr marL="0" indent="0">
              <a:buNone/>
            </a:pPr>
            <a:r>
              <a:rPr lang="en-US" sz="2600" b="1" dirty="0" err="1" smtClean="0"/>
              <a:t>Pyret</a:t>
            </a:r>
            <a:r>
              <a:rPr lang="en-US" sz="2600" b="1" dirty="0" smtClean="0"/>
              <a:t>:</a:t>
            </a:r>
            <a:r>
              <a:rPr lang="en-US" sz="2600" dirty="0" smtClean="0">
                <a:latin typeface="Courier New" charset="0"/>
                <a:ea typeface="Courier New" charset="0"/>
                <a:cs typeface="Courier New" charset="0"/>
              </a:rPr>
              <a:t> f(23), g(4, 17)</a:t>
            </a:r>
          </a:p>
          <a:p>
            <a:pPr marL="0" indent="0">
              <a:buNone/>
            </a:pPr>
            <a:endParaRPr lang="en-US" sz="2600" dirty="0">
              <a:solidFill>
                <a:schemeClr val="accent1"/>
              </a:solidFill>
              <a:latin typeface="Courier New" charset="0"/>
              <a:ea typeface="Courier New" charset="0"/>
              <a:cs typeface="Courier New" charset="0"/>
            </a:endParaRPr>
          </a:p>
          <a:p>
            <a:pPr marL="0" indent="0">
              <a:buNone/>
            </a:pPr>
            <a:r>
              <a:rPr lang="en-US" sz="2600" dirty="0" smtClean="0">
                <a:solidFill>
                  <a:schemeClr val="accent1"/>
                </a:solidFill>
                <a:latin typeface="Courier New" charset="0"/>
                <a:ea typeface="Courier New" charset="0"/>
                <a:cs typeface="Courier New" charset="0"/>
              </a:rPr>
              <a:t>triangle(50, “solid”, “red”)</a:t>
            </a:r>
          </a:p>
          <a:p>
            <a:pPr marL="0" indent="0">
              <a:buNone/>
            </a:pPr>
            <a:endParaRPr lang="en-US" dirty="0">
              <a:latin typeface="Courier New" charset="0"/>
              <a:ea typeface="Courier New" charset="0"/>
              <a:cs typeface="Courier New" charset="0"/>
            </a:endParaRPr>
          </a:p>
          <a:p>
            <a:pPr marL="0" indent="0">
              <a:buNone/>
            </a:pPr>
            <a:r>
              <a:rPr lang="en-US" sz="2600" dirty="0" smtClean="0"/>
              <a:t>When using a function, always write its name, then all its arguments (separated by commas).</a:t>
            </a: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of your Book: </a:t>
            </a:r>
            <a:r>
              <a:rPr lang="en-US" i="1" dirty="0" smtClean="0"/>
              <a:t>Contracts!</a:t>
            </a:r>
            <a:endParaRPr lang="en-US" i="1" dirty="0"/>
          </a:p>
        </p:txBody>
      </p:sp>
      <p:sp>
        <p:nvSpPr>
          <p:cNvPr id="3" name="Content Placeholder 2"/>
          <p:cNvSpPr>
            <a:spLocks noGrp="1"/>
          </p:cNvSpPr>
          <p:nvPr>
            <p:ph idx="1"/>
          </p:nvPr>
        </p:nvSpPr>
        <p:spPr>
          <a:xfrm>
            <a:off x="152400" y="1554163"/>
            <a:ext cx="8979877" cy="3265487"/>
          </a:xfrm>
        </p:spPr>
        <p:txBody>
          <a:bodyPr/>
          <a:lstStyle/>
          <a:p>
            <a:pPr marL="0" indent="0">
              <a:buNone/>
            </a:pPr>
            <a:r>
              <a:rPr lang="en-US" sz="2600" b="1" dirty="0" smtClean="0">
                <a:solidFill>
                  <a:schemeClr val="bg1"/>
                </a:solidFill>
              </a:rPr>
              <a:t>Every function has a contract</a:t>
            </a:r>
          </a:p>
          <a:p>
            <a:endParaRPr lang="en-US" dirty="0" smtClean="0">
              <a:solidFill>
                <a:schemeClr val="bg1"/>
              </a:solidFill>
            </a:endParaRPr>
          </a:p>
          <a:p>
            <a:pPr marL="0" indent="0">
              <a:buNone/>
            </a:pPr>
            <a:r>
              <a:rPr lang="en-US" sz="1900" dirty="0" smtClean="0">
                <a:solidFill>
                  <a:schemeClr val="accent1"/>
                </a:solidFill>
                <a:latin typeface="Courier" charset="0"/>
                <a:ea typeface="Courier" charset="0"/>
                <a:cs typeface="Courier" charset="0"/>
              </a:rPr>
              <a:t>triangle :: (side::</a:t>
            </a:r>
            <a:r>
              <a:rPr lang="en-US" sz="1900" dirty="0" err="1" smtClean="0">
                <a:solidFill>
                  <a:schemeClr val="accent1"/>
                </a:solidFill>
                <a:latin typeface="Courier" charset="0"/>
                <a:ea typeface="Courier" charset="0"/>
                <a:cs typeface="Courier" charset="0"/>
              </a:rPr>
              <a:t>Num</a:t>
            </a:r>
            <a:r>
              <a:rPr lang="en-US" sz="1900" dirty="0" smtClean="0">
                <a:solidFill>
                  <a:schemeClr val="accent1"/>
                </a:solidFill>
                <a:latin typeface="Courier" charset="0"/>
                <a:ea typeface="Courier" charset="0"/>
                <a:cs typeface="Courier" charset="0"/>
              </a:rPr>
              <a:t>, mode::String, color::String) </a:t>
            </a:r>
            <a:r>
              <a:rPr lang="en-US" sz="1900" dirty="0" smtClean="0">
                <a:solidFill>
                  <a:schemeClr val="accent1"/>
                </a:solidFill>
                <a:latin typeface="Courier" charset="0"/>
                <a:ea typeface="Courier" charset="0"/>
                <a:cs typeface="Courier" charset="0"/>
                <a:sym typeface="Wingdings"/>
              </a:rPr>
              <a:t></a:t>
            </a:r>
            <a:r>
              <a:rPr lang="en-US" sz="1900" dirty="0" smtClean="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smtClean="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smtClean="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r>
              <a:rPr lang="en-US" sz="1900" dirty="0" smtClean="0">
                <a:solidFill>
                  <a:schemeClr val="accent1"/>
                </a:solidFill>
                <a:latin typeface="Courier" charset="0"/>
                <a:ea typeface="Courier" charset="0"/>
                <a:cs typeface="Courier" charset="0"/>
              </a:rPr>
              <a:t>circle::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a:t>
            </a:r>
            <a:r>
              <a:rPr lang="en-US" sz="1900" dirty="0" smtClean="0">
                <a:solidFill>
                  <a:schemeClr val="accent1"/>
                </a:solidFill>
                <a:latin typeface="Courier" charset="0"/>
                <a:ea typeface="Courier" charset="0"/>
                <a:cs typeface="Courier" charset="0"/>
              </a:rPr>
              <a:t>Image</a:t>
            </a:r>
          </a:p>
          <a:p>
            <a:pPr marL="0" indent="0">
              <a:buNone/>
            </a:pPr>
            <a:r>
              <a:rPr lang="en-US" sz="1900" dirty="0">
                <a:solidFill>
                  <a:schemeClr val="accent1"/>
                </a:solidFill>
                <a:latin typeface="Courier" charset="0"/>
                <a:ea typeface="Courier" charset="0"/>
                <a:cs typeface="Courier" charset="0"/>
              </a:rPr>
              <a:t>s</a:t>
            </a:r>
            <a:r>
              <a:rPr lang="en-US" sz="1900" dirty="0" smtClean="0">
                <a:solidFill>
                  <a:schemeClr val="accent1"/>
                </a:solidFill>
                <a:latin typeface="Courier" charset="0"/>
                <a:ea typeface="Courier" charset="0"/>
                <a:cs typeface="Courier" charset="0"/>
              </a:rPr>
              <a:t>tar  ::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a:t>
            </a:r>
            <a:r>
              <a:rPr lang="en-US" sz="1900" dirty="0" smtClean="0">
                <a:solidFill>
                  <a:schemeClr val="accent1"/>
                </a:solidFill>
                <a:latin typeface="Courier" charset="0"/>
                <a:ea typeface="Courier" charset="0"/>
                <a:cs typeface="Courier" charset="0"/>
              </a:rPr>
              <a:t>Image</a:t>
            </a:r>
          </a:p>
          <a:p>
            <a:pPr marL="0" indent="0">
              <a:buNone/>
            </a:pPr>
            <a:r>
              <a:rPr lang="en-US" sz="1900" dirty="0" err="1" smtClean="0">
                <a:solidFill>
                  <a:schemeClr val="accent1"/>
                </a:solidFill>
                <a:latin typeface="Courier" charset="0"/>
                <a:ea typeface="Courier" charset="0"/>
                <a:cs typeface="Courier" charset="0"/>
              </a:rPr>
              <a:t>num-sqrt</a:t>
            </a:r>
            <a:r>
              <a:rPr lang="en-US" sz="1900" dirty="0" smtClean="0">
                <a:solidFill>
                  <a:schemeClr val="accent1"/>
                </a:solidFill>
                <a:latin typeface="Courier" charset="0"/>
                <a:ea typeface="Courier" charset="0"/>
                <a:cs typeface="Courier" charset="0"/>
              </a:rPr>
              <a:t> :: (n :: Number) </a:t>
            </a:r>
            <a:r>
              <a:rPr lang="en-US" sz="1900" dirty="0" smtClean="0">
                <a:solidFill>
                  <a:schemeClr val="accent1"/>
                </a:solidFill>
                <a:latin typeface="Courier" charset="0"/>
                <a:ea typeface="Courier" charset="0"/>
                <a:cs typeface="Courier" charset="0"/>
                <a:sym typeface="Wingdings"/>
              </a:rPr>
              <a:t> Number</a:t>
            </a:r>
          </a:p>
          <a:p>
            <a:pPr marL="0" indent="0">
              <a:buNone/>
            </a:pPr>
            <a:r>
              <a:rPr lang="en-US" sz="1900" dirty="0" err="1" smtClean="0">
                <a:solidFill>
                  <a:schemeClr val="accent1"/>
                </a:solidFill>
                <a:latin typeface="Courier" charset="0"/>
                <a:ea typeface="Courier" charset="0"/>
                <a:cs typeface="Courier" charset="0"/>
                <a:sym typeface="Wingdings"/>
              </a:rPr>
              <a:t>num</a:t>
            </a:r>
            <a:r>
              <a:rPr lang="en-US" sz="1900" dirty="0" smtClean="0">
                <a:solidFill>
                  <a:schemeClr val="accent1"/>
                </a:solidFill>
                <a:latin typeface="Courier" charset="0"/>
                <a:ea typeface="Courier" charset="0"/>
                <a:cs typeface="Courier" charset="0"/>
                <a:sym typeface="Wingdings"/>
              </a:rPr>
              <a:t>-min :: (a :: Number, b :: Number)  Number</a:t>
            </a:r>
          </a:p>
          <a:p>
            <a:pPr marL="0" indent="0">
              <a:buNone/>
            </a:pPr>
            <a:r>
              <a:rPr lang="en-US" sz="1900" dirty="0" smtClean="0">
                <a:solidFill>
                  <a:schemeClr val="accent1"/>
                </a:solidFill>
                <a:latin typeface="Courier" charset="0"/>
                <a:ea typeface="Courier" charset="0"/>
                <a:cs typeface="Courier" charset="0"/>
                <a:sym typeface="Wingdings"/>
              </a:rPr>
              <a:t>string-repeat :: (s :: String, n :: Number)  String</a:t>
            </a: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p:txBody>
      </p:sp>
      <p:sp>
        <p:nvSpPr>
          <p:cNvPr id="4" name="Footer Placeholder 3"/>
          <p:cNvSpPr>
            <a:spLocks noGrp="1"/>
          </p:cNvSpPr>
          <p:nvPr>
            <p:ph type="ftr" sz="quarter" idx="11"/>
          </p:nvPr>
        </p:nvSpPr>
        <p:spPr/>
        <p:txBody>
          <a:bodyPr/>
          <a:lstStyle/>
          <a:p>
            <a:pPr>
              <a:defRPr/>
            </a:pPr>
            <a:r>
              <a:rPr lang="en-US" smtClean="0"/>
              <a:t>www.BootstrapWorld.org     |    #BootstrapCS</a:t>
            </a:r>
            <a:endParaRPr lang="en-US" dirty="0"/>
          </a:p>
        </p:txBody>
      </p:sp>
      <p:grpSp>
        <p:nvGrpSpPr>
          <p:cNvPr id="5" name="Group 4"/>
          <p:cNvGrpSpPr/>
          <p:nvPr/>
        </p:nvGrpSpPr>
        <p:grpSpPr>
          <a:xfrm>
            <a:off x="216877" y="2514600"/>
            <a:ext cx="1230923" cy="1076914"/>
            <a:chOff x="5410200" y="3270986"/>
            <a:chExt cx="1230923" cy="1076914"/>
          </a:xfrm>
        </p:grpSpPr>
        <p:sp>
          <p:nvSpPr>
            <p:cNvPr id="6" name="Rectangular Callout 5"/>
            <p:cNvSpPr/>
            <p:nvPr/>
          </p:nvSpPr>
          <p:spPr>
            <a:xfrm>
              <a:off x="5421923" y="3893387"/>
              <a:ext cx="1219200" cy="454513"/>
            </a:xfrm>
            <a:prstGeom prst="wedgeRectCallout">
              <a:avLst>
                <a:gd name="adj1" fmla="val 21546"/>
                <a:gd name="adj2" fmla="val -1015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chemeClr val="tx1"/>
                  </a:solidFill>
                </a:rPr>
                <a:t>name</a:t>
              </a:r>
              <a:endParaRPr lang="en-US" sz="2000" dirty="0">
                <a:solidFill>
                  <a:schemeClr val="tx1"/>
                </a:solidFill>
              </a:endParaRPr>
            </a:p>
          </p:txBody>
        </p:sp>
        <p:sp>
          <p:nvSpPr>
            <p:cNvPr id="7" name="Rectangle 6"/>
            <p:cNvSpPr/>
            <p:nvPr/>
          </p:nvSpPr>
          <p:spPr>
            <a:xfrm>
              <a:off x="5410200" y="3270986"/>
              <a:ext cx="1219200" cy="3613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981200" y="2552260"/>
            <a:ext cx="5867400" cy="1031293"/>
            <a:chOff x="5410200" y="3344118"/>
            <a:chExt cx="5867400" cy="933190"/>
          </a:xfrm>
        </p:grpSpPr>
        <p:sp>
          <p:nvSpPr>
            <p:cNvPr id="9" name="Rectangular Callout 8"/>
            <p:cNvSpPr/>
            <p:nvPr/>
          </p:nvSpPr>
          <p:spPr>
            <a:xfrm>
              <a:off x="5421923" y="3873236"/>
              <a:ext cx="4712678" cy="404072"/>
            </a:xfrm>
            <a:prstGeom prst="wedgeRectCallout">
              <a:avLst>
                <a:gd name="adj1" fmla="val -2754"/>
                <a:gd name="adj2" fmla="val -10117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chemeClr val="tx1"/>
                  </a:solidFill>
                </a:rPr>
                <a:t>Domain (name :: Type)</a:t>
              </a:r>
              <a:endParaRPr lang="en-US" sz="2000" dirty="0">
                <a:solidFill>
                  <a:schemeClr val="tx1"/>
                </a:solidFill>
              </a:endParaRPr>
            </a:p>
          </p:txBody>
        </p:sp>
        <p:sp>
          <p:nvSpPr>
            <p:cNvPr id="10" name="Rectangle 9"/>
            <p:cNvSpPr/>
            <p:nvPr/>
          </p:nvSpPr>
          <p:spPr>
            <a:xfrm>
              <a:off x="5410200" y="3344118"/>
              <a:ext cx="5867400" cy="3222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696200" y="2546452"/>
            <a:ext cx="1424354" cy="1047750"/>
            <a:chOff x="5205046" y="2871354"/>
            <a:chExt cx="1424354" cy="1047750"/>
          </a:xfrm>
        </p:grpSpPr>
        <p:sp>
          <p:nvSpPr>
            <p:cNvPr id="13" name="Rectangle 12"/>
            <p:cNvSpPr/>
            <p:nvPr/>
          </p:nvSpPr>
          <p:spPr>
            <a:xfrm>
              <a:off x="5738446" y="2871354"/>
              <a:ext cx="890954" cy="3619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ular Callout 11"/>
            <p:cNvSpPr/>
            <p:nvPr/>
          </p:nvSpPr>
          <p:spPr>
            <a:xfrm>
              <a:off x="5205046" y="3461903"/>
              <a:ext cx="1219200" cy="457201"/>
            </a:xfrm>
            <a:prstGeom prst="wedgeRectCallout">
              <a:avLst>
                <a:gd name="adj1" fmla="val 30921"/>
                <a:gd name="adj2" fmla="val -89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smtClean="0">
                  <a:solidFill>
                    <a:schemeClr val="tx1"/>
                  </a:solidFill>
                </a:rPr>
                <a:t>Range</a:t>
              </a:r>
              <a:endParaRPr lang="en-US" sz="2000" dirty="0">
                <a:solidFill>
                  <a:schemeClr val="tx1"/>
                </a:solidFill>
              </a:endParaRPr>
            </a:p>
          </p:txBody>
        </p:sp>
      </p:gr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fade">
                                      <p:cBhvr>
                                        <p:cTn id="5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b="1" dirty="0"/>
              <a:t>Math: </a:t>
            </a:r>
            <a:r>
              <a:rPr lang="en-US" sz="2400" b="1" dirty="0" smtClean="0"/>
              <a:t> </a:t>
            </a:r>
            <a:r>
              <a:rPr lang="en-US" sz="2400" i="1" dirty="0" smtClean="0">
                <a:latin typeface="Courier New" charset="0"/>
                <a:ea typeface="Courier New" charset="0"/>
                <a:cs typeface="Courier New" charset="0"/>
              </a:rPr>
              <a:t>x = 4, y = x + 1</a:t>
            </a:r>
            <a:endParaRPr lang="en-US" sz="2400" i="1" dirty="0">
              <a:latin typeface="Courier New" charset="0"/>
              <a:ea typeface="Courier New" charset="0"/>
              <a:cs typeface="Courier New" charset="0"/>
            </a:endParaRPr>
          </a:p>
          <a:p>
            <a:pPr marL="0" indent="0">
              <a:buNone/>
            </a:pPr>
            <a:r>
              <a:rPr lang="en-US" sz="2400" b="1" dirty="0" err="1"/>
              <a:t>Pyret</a:t>
            </a:r>
            <a:r>
              <a:rPr lang="en-US" sz="2400" b="1" dirty="0"/>
              <a:t>:</a:t>
            </a:r>
            <a:r>
              <a:rPr lang="en-US" sz="2400" dirty="0">
                <a:latin typeface="Courier New" charset="0"/>
                <a:ea typeface="Courier New" charset="0"/>
                <a:cs typeface="Courier New" charset="0"/>
              </a:rPr>
              <a:t> </a:t>
            </a:r>
            <a:r>
              <a:rPr lang="en-US" sz="2400" dirty="0" smtClean="0">
                <a:solidFill>
                  <a:schemeClr val="accent1"/>
                </a:solidFill>
                <a:latin typeface="Courier New" charset="0"/>
                <a:ea typeface="Courier New" charset="0"/>
                <a:cs typeface="Courier New" charset="0"/>
              </a:rPr>
              <a:t>x = 4, y = x + 1</a:t>
            </a:r>
          </a:p>
          <a:p>
            <a:pPr marL="0" indent="0">
              <a:buNone/>
            </a:pPr>
            <a:endParaRPr lang="en-US" sz="2400" dirty="0" smtClean="0">
              <a:solidFill>
                <a:schemeClr val="accent1"/>
              </a:solidFill>
              <a:latin typeface="Courier New" charset="0"/>
              <a:ea typeface="Courier New" charset="0"/>
              <a:cs typeface="Courier New" charset="0"/>
            </a:endParaRPr>
          </a:p>
          <a:p>
            <a:pPr marL="0" indent="0">
              <a:buNone/>
            </a:pPr>
            <a:r>
              <a:rPr lang="en-US" sz="2400" dirty="0" smtClean="0">
                <a:solidFill>
                  <a:schemeClr val="accent1"/>
                </a:solidFill>
                <a:latin typeface="Courier" charset="0"/>
                <a:ea typeface="Courier" charset="0"/>
                <a:cs typeface="Courier" charset="0"/>
              </a:rPr>
              <a:t>A = 42             # A :: Number</a:t>
            </a:r>
            <a:br>
              <a:rPr lang="en-US" sz="2400" dirty="0" smtClean="0">
                <a:solidFill>
                  <a:schemeClr val="accent1"/>
                </a:solidFill>
                <a:latin typeface="Courier" charset="0"/>
                <a:ea typeface="Courier" charset="0"/>
                <a:cs typeface="Courier" charset="0"/>
              </a:rPr>
            </a:br>
            <a:r>
              <a:rPr lang="en-US" sz="2400" dirty="0" smtClean="0">
                <a:solidFill>
                  <a:schemeClr val="accent1"/>
                </a:solidFill>
                <a:latin typeface="Courier" charset="0"/>
                <a:ea typeface="Courier" charset="0"/>
                <a:cs typeface="Courier" charset="0"/>
              </a:rPr>
              <a:t>B = “buffalo”      # B :: String</a:t>
            </a:r>
          </a:p>
          <a:p>
            <a:pPr marL="0" indent="0">
              <a:buNone/>
            </a:pPr>
            <a:r>
              <a:rPr lang="en-US" sz="2400" dirty="0" smtClean="0">
                <a:solidFill>
                  <a:schemeClr val="accent1"/>
                </a:solidFill>
                <a:latin typeface="Courier" charset="0"/>
                <a:ea typeface="Courier" charset="0"/>
                <a:cs typeface="Courier" charset="0"/>
              </a:rPr>
              <a:t>C = 2 * 2</a:t>
            </a:r>
          </a:p>
          <a:p>
            <a:pPr marL="0" indent="0">
              <a:buNone/>
            </a:pPr>
            <a:r>
              <a:rPr lang="en-US" sz="2400" dirty="0" smtClean="0">
                <a:solidFill>
                  <a:schemeClr val="accent1"/>
                </a:solidFill>
                <a:latin typeface="Courier" charset="0"/>
                <a:ea typeface="Courier" charset="0"/>
                <a:cs typeface="Courier" charset="0"/>
              </a:rPr>
              <a:t>D = 42 </a:t>
            </a:r>
            <a:r>
              <a:rPr lang="mr-IN" sz="2400" dirty="0" smtClean="0">
                <a:solidFill>
                  <a:schemeClr val="accent1"/>
                </a:solidFill>
                <a:latin typeface="Courier" charset="0"/>
                <a:ea typeface="Courier" charset="0"/>
                <a:cs typeface="Courier" charset="0"/>
              </a:rPr>
              <a:t>–</a:t>
            </a:r>
            <a:r>
              <a:rPr lang="en-US" sz="2400" dirty="0" smtClean="0">
                <a:solidFill>
                  <a:schemeClr val="accent1"/>
                </a:solidFill>
                <a:latin typeface="Courier" charset="0"/>
                <a:ea typeface="Courier" charset="0"/>
                <a:cs typeface="Courier" charset="0"/>
              </a:rPr>
              <a:t> A</a:t>
            </a:r>
          </a:p>
          <a:p>
            <a:pPr marL="0" indent="0">
              <a:buNone/>
            </a:pPr>
            <a:endParaRPr lang="en-US" sz="2400" dirty="0">
              <a:latin typeface="Courier New" charset="0"/>
              <a:ea typeface="Courier New" charset="0"/>
              <a:cs typeface="Courier New" charset="0"/>
            </a:endParaRPr>
          </a:p>
          <a:p>
            <a:r>
              <a:rPr lang="en-US" sz="2400" dirty="0"/>
              <a:t>Turn to page 3</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4" name="Rectangle 3"/>
          <p:cNvSpPr/>
          <p:nvPr/>
        </p:nvSpPr>
        <p:spPr>
          <a:xfrm>
            <a:off x="3781544" y="3634085"/>
            <a:ext cx="2581156" cy="461665"/>
          </a:xfrm>
          <a:prstGeom prst="rect">
            <a:avLst/>
          </a:prstGeom>
        </p:spPr>
        <p:txBody>
          <a:bodyPr wrap="none">
            <a:spAutoFit/>
          </a:bodyPr>
          <a:lstStyle/>
          <a:p>
            <a:r>
              <a:rPr lang="en-US" dirty="0">
                <a:solidFill>
                  <a:schemeClr val="accent1"/>
                </a:solidFill>
                <a:latin typeface="Courier" charset="0"/>
                <a:ea typeface="Courier" charset="0"/>
                <a:cs typeface="Courier" charset="0"/>
              </a:rPr>
              <a:t># C :: Number</a:t>
            </a:r>
            <a:endParaRPr lang="en-US" dirty="0"/>
          </a:p>
        </p:txBody>
      </p:sp>
      <p:sp>
        <p:nvSpPr>
          <p:cNvPr id="6" name="Rectangle 5"/>
          <p:cNvSpPr/>
          <p:nvPr/>
        </p:nvSpPr>
        <p:spPr>
          <a:xfrm>
            <a:off x="3781544" y="4053185"/>
            <a:ext cx="2581156" cy="461665"/>
          </a:xfrm>
          <a:prstGeom prst="rect">
            <a:avLst/>
          </a:prstGeom>
        </p:spPr>
        <p:txBody>
          <a:bodyPr wrap="none">
            <a:spAutoFit/>
          </a:bodyPr>
          <a:lstStyle/>
          <a:p>
            <a:r>
              <a:rPr lang="en-US" dirty="0">
                <a:solidFill>
                  <a:schemeClr val="accent1"/>
                </a:solidFill>
                <a:latin typeface="Courier" charset="0"/>
                <a:ea typeface="Courier" charset="0"/>
                <a:cs typeface="Courier" charset="0"/>
              </a:rPr>
              <a:t># </a:t>
            </a:r>
            <a:r>
              <a:rPr lang="en-US" dirty="0" smtClean="0">
                <a:solidFill>
                  <a:schemeClr val="accent1"/>
                </a:solidFill>
                <a:latin typeface="Courier" charset="0"/>
                <a:ea typeface="Courier" charset="0"/>
                <a:cs typeface="Courier" charset="0"/>
              </a:rPr>
              <a:t>D </a:t>
            </a:r>
            <a:r>
              <a:rPr lang="en-US" dirty="0">
                <a:solidFill>
                  <a:schemeClr val="accent1"/>
                </a:solidFill>
                <a:latin typeface="Courier" charset="0"/>
                <a:ea typeface="Courier" charset="0"/>
                <a:cs typeface="Courier" charset="0"/>
              </a:rPr>
              <a:t>:: Number</a:t>
            </a:r>
            <a:endParaRPr lang="en-US" dirty="0"/>
          </a:p>
        </p:txBody>
      </p:sp>
    </p:spTree>
    <p:extLst>
      <p:ext uri="{BB962C8B-B14F-4D97-AF65-F5344CB8AC3E}">
        <p14:creationId xmlns:p14="http://schemas.microsoft.com/office/powerpoint/2010/main" val="179451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4"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in </a:t>
            </a:r>
            <a:r>
              <a:rPr lang="en-US" dirty="0" err="1"/>
              <a:t>Pyret</a:t>
            </a:r>
            <a:endParaRPr lang="en-US" dirty="0"/>
          </a:p>
        </p:txBody>
      </p:sp>
      <p:sp>
        <p:nvSpPr>
          <p:cNvPr id="4" name="Rectangle 3"/>
          <p:cNvSpPr>
            <a:spLocks noChangeArrowheads="1"/>
          </p:cNvSpPr>
          <p:nvPr/>
        </p:nvSpPr>
        <p:spPr bwMode="auto">
          <a:xfrm>
            <a:off x="304800" y="1819275"/>
            <a:ext cx="8610600" cy="4404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Add </a:t>
            </a:r>
            <a:r>
              <a:rPr lang="en-US" altLang="en-US" sz="2400" dirty="0">
                <a:latin typeface="Courier New" charset="0"/>
                <a:ea typeface="Courier New" charset="0"/>
                <a:cs typeface="Courier New" charset="0"/>
              </a:rPr>
              <a:t>include plot-list </a:t>
            </a:r>
            <a:r>
              <a:rPr lang="en-US" altLang="en-US" sz="2400" dirty="0">
                <a:latin typeface="Arial" charset="0"/>
                <a:ea typeface="Arial" charset="0"/>
                <a:cs typeface="Arial" charset="0"/>
              </a:rPr>
              <a:t>at the top of Definitions</a:t>
            </a:r>
          </a:p>
          <a:p>
            <a:pPr marL="342900" indent="-342900" eaLnBrk="1" hangingPunct="1">
              <a:spcAft>
                <a:spcPts val="1800"/>
              </a:spcAft>
              <a:buClr>
                <a:srgbClr val="4C4C4C"/>
              </a:buClr>
              <a:buSzTx/>
            </a:pPr>
            <a:r>
              <a:rPr lang="en-US" altLang="en-US" sz="2400" dirty="0">
                <a:latin typeface="Arial" charset="0"/>
                <a:ea typeface="Arial" charset="0"/>
                <a:cs typeface="Arial" charset="0"/>
              </a:rPr>
              <a:t>New Type, new function:</a:t>
            </a:r>
            <a:r>
              <a:rPr lang="en-US" dirty="0"/>
              <a:t> </a:t>
            </a:r>
            <a:endParaRPr lang="en-US" sz="1000" dirty="0"/>
          </a:p>
          <a:p>
            <a:pPr indent="-285750">
              <a:buNone/>
            </a:pPr>
            <a:r>
              <a:rPr lang="en-US" sz="2000" dirty="0" smtClean="0">
                <a:solidFill>
                  <a:schemeClr val="accent1">
                    <a:lumMod val="75000"/>
                  </a:schemeClr>
                </a:solidFill>
                <a:latin typeface="Courier New" charset="0"/>
                <a:ea typeface="Courier New" charset="0"/>
                <a:cs typeface="Courier New" charset="0"/>
              </a:rPr>
              <a:t>function-plot </a:t>
            </a:r>
            <a:r>
              <a:rPr lang="en-US" sz="2000" dirty="0">
                <a:solidFill>
                  <a:schemeClr val="accent1">
                    <a:lumMod val="75000"/>
                  </a:schemeClr>
                </a:solidFill>
                <a:latin typeface="Courier New" charset="0"/>
                <a:ea typeface="Courier New" charset="0"/>
                <a:cs typeface="Courier New" charset="0"/>
              </a:rPr>
              <a:t>:: </a:t>
            </a:r>
            <a:r>
              <a:rPr lang="en-US" sz="2000" dirty="0" smtClean="0">
                <a:solidFill>
                  <a:schemeClr val="accent1">
                    <a:lumMod val="75000"/>
                  </a:schemeClr>
                </a:solidFill>
                <a:latin typeface="Courier New" charset="0"/>
                <a:ea typeface="Courier New" charset="0"/>
                <a:cs typeface="Courier New" charset="0"/>
              </a:rPr>
              <a:t>(f::</a:t>
            </a:r>
            <a:r>
              <a:rPr lang="en-US" sz="2000" dirty="0" smtClean="0">
                <a:solidFill>
                  <a:schemeClr val="accent1">
                    <a:lumMod val="75000"/>
                  </a:schemeClr>
                </a:solidFill>
                <a:latin typeface="Courier New" charset="0"/>
                <a:ea typeface="Courier New" charset="0"/>
                <a:cs typeface="Courier New" charset="0"/>
                <a:sym typeface="Wingdings"/>
              </a:rPr>
              <a:t>(</a:t>
            </a:r>
            <a:r>
              <a:rPr lang="en-US" sz="2000" dirty="0" smtClean="0">
                <a:solidFill>
                  <a:schemeClr val="accent1">
                    <a:lumMod val="75000"/>
                  </a:schemeClr>
                </a:solidFill>
                <a:latin typeface="Courier New" charset="0"/>
                <a:ea typeface="Courier New" charset="0"/>
                <a:cs typeface="Courier New" charset="0"/>
              </a:rPr>
              <a:t>Number </a:t>
            </a:r>
            <a:r>
              <a:rPr lang="en-US" sz="2000" dirty="0">
                <a:solidFill>
                  <a:schemeClr val="accent1">
                    <a:lumMod val="75000"/>
                  </a:schemeClr>
                </a:solidFill>
                <a:latin typeface="Courier New" charset="0"/>
                <a:ea typeface="Courier New" charset="0"/>
                <a:cs typeface="Courier New" charset="0"/>
              </a:rPr>
              <a:t>-&gt; </a:t>
            </a:r>
            <a:r>
              <a:rPr lang="en-US" sz="2000" dirty="0" smtClean="0">
                <a:solidFill>
                  <a:schemeClr val="accent1">
                    <a:lumMod val="75000"/>
                  </a:schemeClr>
                </a:solidFill>
                <a:latin typeface="Courier New" charset="0"/>
                <a:ea typeface="Courier New" charset="0"/>
                <a:cs typeface="Courier New" charset="0"/>
              </a:rPr>
              <a:t>Number)) </a:t>
            </a:r>
            <a:r>
              <a:rPr lang="en-US" sz="2000" dirty="0" smtClean="0">
                <a:solidFill>
                  <a:schemeClr val="accent1">
                    <a:lumMod val="75000"/>
                  </a:schemeClr>
                </a:solidFill>
                <a:latin typeface="Courier New" charset="0"/>
                <a:ea typeface="Courier New" charset="0"/>
                <a:cs typeface="Courier New" charset="0"/>
                <a:sym typeface="Wingdings"/>
              </a:rPr>
              <a:t></a:t>
            </a:r>
            <a:r>
              <a:rPr lang="en-US" sz="2000" dirty="0" smtClean="0">
                <a:solidFill>
                  <a:schemeClr val="accent1">
                    <a:lumMod val="75000"/>
                  </a:schemeClr>
                </a:solidFill>
                <a:latin typeface="Courier New" charset="0"/>
                <a:ea typeface="Courier New" charset="0"/>
                <a:cs typeface="Courier New" charset="0"/>
              </a:rPr>
              <a:t> </a:t>
            </a:r>
            <a:r>
              <a:rPr lang="en-US" sz="2000" b="1" dirty="0" err="1" smtClean="0">
                <a:solidFill>
                  <a:schemeClr val="accent1">
                    <a:lumMod val="75000"/>
                  </a:schemeClr>
                </a:solidFill>
                <a:latin typeface="Courier New" charset="0"/>
                <a:ea typeface="Courier New" charset="0"/>
                <a:cs typeface="Courier New" charset="0"/>
              </a:rPr>
              <a:t>DataSeries</a:t>
            </a:r>
            <a:endParaRPr lang="en-US" sz="2000" b="1" dirty="0">
              <a:solidFill>
                <a:schemeClr val="accent1">
                  <a:lumMod val="75000"/>
                </a:schemeClr>
              </a:solidFill>
              <a:latin typeface="Courier New" charset="0"/>
              <a:ea typeface="Courier New" charset="0"/>
              <a:cs typeface="Courier New" charset="0"/>
            </a:endParaRPr>
          </a:p>
          <a:p>
            <a:pPr indent="-285750">
              <a:buNone/>
            </a:pPr>
            <a:r>
              <a:rPr lang="en-US" sz="2000" dirty="0" smtClean="0">
                <a:solidFill>
                  <a:schemeClr val="accent1">
                    <a:lumMod val="75000"/>
                  </a:schemeClr>
                </a:solidFill>
                <a:latin typeface="Courier New" charset="0"/>
                <a:ea typeface="Courier New" charset="0"/>
                <a:cs typeface="Courier New" charset="0"/>
              </a:rPr>
              <a:t>draw-plot </a:t>
            </a:r>
            <a:r>
              <a:rPr lang="en-US" sz="2000" dirty="0">
                <a:solidFill>
                  <a:schemeClr val="accent1">
                    <a:lumMod val="75000"/>
                  </a:schemeClr>
                </a:solidFill>
                <a:latin typeface="Courier New" charset="0"/>
                <a:ea typeface="Courier New" charset="0"/>
                <a:cs typeface="Courier New" charset="0"/>
              </a:rPr>
              <a:t>:: </a:t>
            </a:r>
            <a:r>
              <a:rPr lang="en-US" sz="2000" dirty="0">
                <a:solidFill>
                  <a:schemeClr val="accent1">
                    <a:lumMod val="75000"/>
                  </a:schemeClr>
                </a:solidFill>
                <a:latin typeface="Courier New" charset="0"/>
                <a:ea typeface="Courier New" charset="0"/>
                <a:cs typeface="Courier New" charset="0"/>
              </a:rPr>
              <a:t>(</a:t>
            </a:r>
            <a:r>
              <a:rPr lang="en-US" sz="2000" dirty="0" smtClean="0">
                <a:solidFill>
                  <a:schemeClr val="accent1">
                    <a:lumMod val="75000"/>
                  </a:schemeClr>
                </a:solidFill>
                <a:latin typeface="Courier New" charset="0"/>
                <a:ea typeface="Courier New" charset="0"/>
                <a:cs typeface="Courier New" charset="0"/>
              </a:rPr>
              <a:t>title::String, ds::</a:t>
            </a:r>
            <a:r>
              <a:rPr lang="en-US" sz="2000" b="1" dirty="0" err="1" smtClean="0">
                <a:solidFill>
                  <a:schemeClr val="accent1">
                    <a:lumMod val="75000"/>
                  </a:schemeClr>
                </a:solidFill>
                <a:latin typeface="Courier New" charset="0"/>
                <a:ea typeface="Courier New" charset="0"/>
                <a:cs typeface="Courier New" charset="0"/>
              </a:rPr>
              <a:t>DataSeries</a:t>
            </a:r>
            <a:r>
              <a:rPr lang="en-US" sz="2000" dirty="0" smtClean="0">
                <a:solidFill>
                  <a:schemeClr val="accent1">
                    <a:lumMod val="75000"/>
                  </a:schemeClr>
                </a:solidFill>
                <a:latin typeface="Courier New" charset="0"/>
                <a:ea typeface="Courier New" charset="0"/>
                <a:cs typeface="Courier New" charset="0"/>
              </a:rPr>
              <a:t>) </a:t>
            </a:r>
            <a:r>
              <a:rPr lang="en-US" sz="2000" dirty="0" smtClean="0">
                <a:solidFill>
                  <a:schemeClr val="accent1">
                    <a:lumMod val="75000"/>
                  </a:schemeClr>
                </a:solidFill>
                <a:latin typeface="Courier New" charset="0"/>
                <a:ea typeface="Courier New" charset="0"/>
                <a:cs typeface="Courier New" charset="0"/>
                <a:sym typeface="Wingdings"/>
              </a:rPr>
              <a:t> </a:t>
            </a:r>
            <a:r>
              <a:rPr lang="en-US" sz="2000" dirty="0" smtClean="0">
                <a:solidFill>
                  <a:schemeClr val="accent1">
                    <a:lumMod val="75000"/>
                  </a:schemeClr>
                </a:solidFill>
                <a:latin typeface="Courier New" charset="0"/>
                <a:ea typeface="Courier New" charset="0"/>
                <a:cs typeface="Courier New" charset="0"/>
              </a:rPr>
              <a:t>Image</a:t>
            </a:r>
            <a:endParaRPr lang="en-US" sz="2000" dirty="0">
              <a:solidFill>
                <a:schemeClr val="accent1">
                  <a:lumMod val="75000"/>
                </a:schemeClr>
              </a:solidFill>
              <a:latin typeface="Courier New" charset="0"/>
              <a:ea typeface="Courier New" charset="0"/>
              <a:cs typeface="Courier New" charset="0"/>
            </a:endParaRPr>
          </a:p>
          <a:p>
            <a:pPr lvl="1"/>
            <a:endParaRPr lang="en-US" altLang="en-US"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Use them to plot </a:t>
            </a:r>
            <a:r>
              <a:rPr lang="en-US" altLang="en-US" sz="2400" dirty="0" err="1">
                <a:latin typeface="Courier New" charset="0"/>
                <a:ea typeface="Courier New" charset="0"/>
                <a:cs typeface="Courier New" charset="0"/>
              </a:rPr>
              <a:t>num-sqrt</a:t>
            </a:r>
            <a:r>
              <a:rPr lang="en-US" altLang="en-US" sz="2400" dirty="0">
                <a:latin typeface="Arial" charset="0"/>
                <a:ea typeface="Arial" charset="0"/>
                <a:cs typeface="Arial" charset="0"/>
              </a:rPr>
              <a:t>:</a:t>
            </a:r>
            <a:r>
              <a:rPr lang="en-US" sz="2400" dirty="0"/>
              <a:t> </a:t>
            </a:r>
          </a:p>
          <a:p>
            <a:r>
              <a:rPr lang="en-US" sz="2000" dirty="0">
                <a:solidFill>
                  <a:schemeClr val="accent1">
                    <a:lumMod val="75000"/>
                  </a:schemeClr>
                </a:solidFill>
                <a:latin typeface="Courier New" charset="0"/>
                <a:ea typeface="Courier New" charset="0"/>
                <a:cs typeface="Courier New" charset="0"/>
              </a:rPr>
              <a:t># define the series and graph the function f(x)=√x</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 function-plot(</a:t>
            </a:r>
            <a:r>
              <a:rPr lang="en-US" sz="2000" dirty="0" err="1">
                <a:latin typeface="Courier New" charset="0"/>
                <a:ea typeface="Courier New" charset="0"/>
                <a:cs typeface="Courier New" charset="0"/>
              </a:rPr>
              <a:t>num-sqrt</a:t>
            </a:r>
            <a:r>
              <a:rPr lang="en-US" sz="2000" dirty="0">
                <a:latin typeface="Courier New" charset="0"/>
                <a:ea typeface="Courier New" charset="0"/>
                <a:cs typeface="Courier New" charset="0"/>
              </a:rPr>
              <a:t>)</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-graph  = draw-plot(“</a:t>
            </a:r>
            <a:r>
              <a:rPr lang="mr-IN" sz="2000" dirty="0" err="1">
                <a:latin typeface="Courier New" charset="0"/>
                <a:ea typeface="Courier New" charset="0"/>
                <a:cs typeface="Courier New" charset="0"/>
              </a:rPr>
              <a:t>f</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grpSp>
        <p:nvGrpSpPr>
          <p:cNvPr id="5" name="Group 4"/>
          <p:cNvGrpSpPr/>
          <p:nvPr/>
        </p:nvGrpSpPr>
        <p:grpSpPr>
          <a:xfrm>
            <a:off x="3048000" y="3200400"/>
            <a:ext cx="3124200" cy="1123950"/>
            <a:chOff x="5205046" y="2795154"/>
            <a:chExt cx="3124200" cy="1123950"/>
          </a:xfrm>
        </p:grpSpPr>
        <p:sp>
          <p:nvSpPr>
            <p:cNvPr id="6" name="Rectangle 5"/>
            <p:cNvSpPr/>
            <p:nvPr/>
          </p:nvSpPr>
          <p:spPr>
            <a:xfrm>
              <a:off x="5738446" y="2795154"/>
              <a:ext cx="2590800" cy="41648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ular Callout 6"/>
            <p:cNvSpPr/>
            <p:nvPr/>
          </p:nvSpPr>
          <p:spPr>
            <a:xfrm>
              <a:off x="5205046" y="3461903"/>
              <a:ext cx="2286000" cy="457201"/>
            </a:xfrm>
            <a:prstGeom prst="wedgeRectCallout">
              <a:avLst>
                <a:gd name="adj1" fmla="val 34359"/>
                <a:gd name="adj2" fmla="val -9760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smtClean="0">
                  <a:solidFill>
                    <a:schemeClr val="tx1"/>
                  </a:solidFill>
                </a:rPr>
                <a:t>f is a </a:t>
              </a:r>
              <a:r>
                <a:rPr lang="en-US" sz="2000" i="1" dirty="0" smtClean="0">
                  <a:solidFill>
                    <a:schemeClr val="tx1"/>
                  </a:solidFill>
                </a:rPr>
                <a:t>function!</a:t>
              </a:r>
              <a:endParaRPr lang="en-US" sz="2000" dirty="0">
                <a:solidFill>
                  <a:schemeClr val="tx1"/>
                </a:solidFill>
              </a:endParaRPr>
            </a:p>
          </p:txBody>
        </p:sp>
      </p:grpSp>
    </p:spTree>
    <p:extLst>
      <p:ext uri="{BB962C8B-B14F-4D97-AF65-F5344CB8AC3E}">
        <p14:creationId xmlns:p14="http://schemas.microsoft.com/office/powerpoint/2010/main" val="1429816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8" end="8"/>
                                            </p:txEl>
                                          </p:spTgt>
                                        </p:tgtEl>
                                        <p:attrNameLst>
                                          <p:attrName>style.visibility</p:attrName>
                                        </p:attrNameLst>
                                      </p:cBhvr>
                                      <p:to>
                                        <p:strVal val="visible"/>
                                      </p:to>
                                    </p:set>
                                    <p:animEffect transition="in" filter="fade">
                                      <p:cBhvr>
                                        <p:cTn id="5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in </a:t>
            </a:r>
            <a:r>
              <a:rPr lang="en-US" dirty="0" err="1"/>
              <a:t>Pyret</a:t>
            </a:r>
            <a:endParaRPr lang="en-US" dirty="0"/>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You can zoom by drawing a rectangle!</a:t>
            </a:r>
          </a:p>
          <a:p>
            <a:pPr marL="342900" indent="-342900" eaLnBrk="1" hangingPunct="1">
              <a:spcAft>
                <a:spcPts val="1800"/>
              </a:spcAft>
              <a:buClr>
                <a:srgbClr val="4C4C4C"/>
              </a:buClr>
              <a:buSzTx/>
            </a:pPr>
            <a:r>
              <a:rPr lang="en-US" altLang="en-US" sz="2400" dirty="0">
                <a:latin typeface="Arial" charset="0"/>
                <a:ea typeface="Arial" charset="0"/>
                <a:cs typeface="Arial" charset="0"/>
              </a:rPr>
              <a:t>Save your work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025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is Data Science?</a:t>
            </a:r>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388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1800" i="1" dirty="0">
                <a:latin typeface="Arial" charset="0"/>
                <a:ea typeface="Arial" charset="0"/>
                <a:cs typeface="Arial" charset="0"/>
              </a:rPr>
              <a:t>- Write your hypothesis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476924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Tabular Data</a:t>
            </a:r>
          </a:p>
        </p:txBody>
      </p:sp>
      <p:sp>
        <p:nvSpPr>
          <p:cNvPr id="5" name="Content Placeholder 2"/>
          <p:cNvSpPr>
            <a:spLocks noGrp="1"/>
          </p:cNvSpPr>
          <p:nvPr>
            <p:ph idx="1"/>
          </p:nvPr>
        </p:nvSpPr>
        <p:spPr>
          <a:xfrm>
            <a:off x="304800" y="1554163"/>
            <a:ext cx="8686800" cy="4525962"/>
          </a:xfrm>
        </p:spPr>
        <p:txBody>
          <a:bodyPr/>
          <a:lstStyle/>
          <a:p>
            <a:r>
              <a:rPr lang="en-US" sz="2400" dirty="0"/>
              <a:t>Not all data is atomic.</a:t>
            </a:r>
          </a:p>
          <a:p>
            <a:r>
              <a:rPr lang="en-US" sz="2400" dirty="0"/>
              <a:t>We live in a world of </a:t>
            </a:r>
            <a:r>
              <a:rPr lang="en-US" sz="2400" i="1" dirty="0"/>
              <a:t>structured data!</a:t>
            </a:r>
          </a:p>
          <a:p>
            <a:pPr lvl="1"/>
            <a:r>
              <a:rPr lang="en-US" sz="2000" dirty="0"/>
              <a:t>Restaurant menus</a:t>
            </a:r>
          </a:p>
          <a:p>
            <a:pPr lvl="1"/>
            <a:r>
              <a:rPr lang="en-US" sz="2000" dirty="0"/>
              <a:t>Flight itineraries</a:t>
            </a:r>
          </a:p>
          <a:p>
            <a:pPr lvl="1"/>
            <a:r>
              <a:rPr lang="en-US" sz="2000" dirty="0"/>
              <a:t>Musical playlists</a:t>
            </a:r>
          </a:p>
          <a:p>
            <a:r>
              <a:rPr lang="en-US" sz="2400" dirty="0"/>
              <a:t>Let’s look at an example</a:t>
            </a:r>
          </a:p>
          <a:p>
            <a:pPr lvl="1"/>
            <a:endParaRPr lang="en-US" sz="2000" dirty="0"/>
          </a:p>
          <a:p>
            <a:pPr lvl="1"/>
            <a:endParaRPr lang="en-US" sz="2000" dirty="0"/>
          </a:p>
          <a:p>
            <a:pPr>
              <a:spcBef>
                <a:spcPts val="1500"/>
              </a:spcBef>
            </a:pPr>
            <a:r>
              <a:rPr lang="en-US" sz="2400" dirty="0"/>
              <a:t>Vocabulary: Rows, Columns and Entries</a:t>
            </a:r>
          </a:p>
          <a:p>
            <a:r>
              <a:rPr lang="en-US" sz="2400" dirty="0"/>
              <a:t>Header Row</a:t>
            </a:r>
          </a:p>
          <a:p>
            <a:r>
              <a:rPr lang="en-US" sz="2400" dirty="0"/>
              <a:t>Turn to Page 5</a:t>
            </a:r>
            <a:r>
              <a:rPr lang="mr-IN" sz="2400" dirty="0"/>
              <a:t>…</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902482881"/>
              </p:ext>
            </p:extLst>
          </p:nvPr>
        </p:nvGraphicFramePr>
        <p:xfrm>
          <a:off x="304800" y="16383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 xmlns:a16="http://schemas.microsoft.com/office/drawing/2014/main" val="20000"/>
                    </a:ext>
                  </a:extLst>
                </a:gridCol>
                <a:gridCol w="2114550">
                  <a:extLst>
                    <a:ext uri="{9D8B030D-6E8A-4147-A177-3AD203B41FA5}">
                      <a16:colId xmlns="" xmlns:a16="http://schemas.microsoft.com/office/drawing/2014/main" val="20001"/>
                    </a:ext>
                  </a:extLst>
                </a:gridCol>
                <a:gridCol w="2181325">
                  <a:extLst>
                    <a:ext uri="{9D8B030D-6E8A-4147-A177-3AD203B41FA5}">
                      <a16:colId xmlns="" xmlns:a16="http://schemas.microsoft.com/office/drawing/2014/main" val="20002"/>
                    </a:ext>
                  </a:extLst>
                </a:gridCol>
                <a:gridCol w="2047775">
                  <a:extLst>
                    <a:ext uri="{9D8B030D-6E8A-4147-A177-3AD203B41FA5}">
                      <a16:colId xmlns="" xmlns:a16="http://schemas.microsoft.com/office/drawing/2014/main"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 xmlns:a16="http://schemas.microsoft.com/office/drawing/2014/main"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 xmlns:a16="http://schemas.microsoft.com/office/drawing/2014/main"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 xmlns:a16="http://schemas.microsoft.com/office/drawing/2014/main" val="10002"/>
                  </a:ext>
                </a:extLst>
              </a:tr>
              <a:tr h="370840">
                <a:tc>
                  <a:txBody>
                    <a:bodyPr/>
                    <a:lstStyle/>
                    <a:p>
                      <a:pPr algn="ctr"/>
                      <a:r>
                        <a:rPr lang="en-US">
                          <a:effectLst/>
                        </a:rPr>
                        <a:t>"Javon"</a:t>
                      </a:r>
                    </a:p>
                  </a:txBody>
                  <a:tcPr marL="0" marR="0" anchor="ctr"/>
                </a:tc>
                <a:tc>
                  <a:txBody>
                    <a:bodyPr/>
                    <a:lstStyle/>
                    <a:p>
                      <a:pPr algn="ctr"/>
                      <a:r>
                        <a:rPr lang="en-US" dirty="0">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 xmlns:a16="http://schemas.microsoft.com/office/drawing/2014/main"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 xmlns:a16="http://schemas.microsoft.com/office/drawing/2014/main"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 xmlns:a16="http://schemas.microsoft.com/office/drawing/2014/main"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 xmlns:a16="http://schemas.microsoft.com/office/drawing/2014/main" val="10006"/>
                  </a:ext>
                </a:extLst>
              </a:tr>
              <a:tr h="370840">
                <a:tc>
                  <a:txBody>
                    <a:bodyPr/>
                    <a:lstStyle/>
                    <a:p>
                      <a:pPr algn="ctr"/>
                      <a:r>
                        <a:rPr lang="en-US" dirty="0">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 xmlns:a16="http://schemas.microsoft.com/office/drawing/2014/main"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673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fade">
                                      <p:cBhvr>
                                        <p:cTn id="5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 in </a:t>
            </a:r>
            <a:r>
              <a:rPr lang="en-US" dirty="0" err="1"/>
              <a:t>Pyret</a:t>
            </a:r>
            <a:endParaRPr lang="en-US" dirty="0"/>
          </a:p>
        </p:txBody>
      </p:sp>
      <p:sp>
        <p:nvSpPr>
          <p:cNvPr id="4" name="Rectangle 3"/>
          <p:cNvSpPr>
            <a:spLocks noChangeArrowheads="1"/>
          </p:cNvSpPr>
          <p:nvPr/>
        </p:nvSpPr>
        <p:spPr bwMode="auto">
          <a:xfrm>
            <a:off x="304800" y="1819275"/>
            <a:ext cx="8610600" cy="3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2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a:t>
            </a:r>
          </a:p>
          <a:p>
            <a:pPr marL="342900" indent="-342900" eaLnBrk="1" hangingPunct="1">
              <a:spcAft>
                <a:spcPts val="1800"/>
              </a:spcAft>
              <a:buClr>
                <a:srgbClr val="4C4C4C"/>
              </a:buClr>
              <a:buSzTx/>
            </a:pPr>
            <a:r>
              <a:rPr lang="en-US" sz="2400" dirty="0">
                <a:latin typeface="Arial" charset="0"/>
                <a:ea typeface="Arial" charset="0"/>
                <a:cs typeface="Arial" charset="0"/>
              </a:rPr>
              <a:t>Click Run</a:t>
            </a:r>
          </a:p>
          <a:p>
            <a:pPr marL="342900" indent="-342900" eaLnBrk="1" hangingPunct="1">
              <a:spcAft>
                <a:spcPts val="1800"/>
              </a:spcAft>
              <a:buClr>
                <a:srgbClr val="4C4C4C"/>
              </a:buClr>
              <a:buSzTx/>
            </a:pPr>
            <a:r>
              <a:rPr lang="en-US" sz="2400" dirty="0">
                <a:latin typeface="Arial" charset="0"/>
                <a:ea typeface="Arial" charset="0"/>
                <a:cs typeface="Arial" charset="0"/>
              </a:rPr>
              <a:t>What definitions do you see?</a:t>
            </a:r>
          </a:p>
          <a:p>
            <a:pPr marL="342900" indent="-342900" eaLnBrk="1" hangingPunct="1">
              <a:spcAft>
                <a:spcPts val="1800"/>
              </a:spcAft>
              <a:buClr>
                <a:srgbClr val="4C4C4C"/>
              </a:buClr>
              <a:buSzTx/>
            </a:pPr>
            <a:r>
              <a:rPr lang="en-US" sz="2400" dirty="0">
                <a:latin typeface="Arial" charset="0"/>
                <a:ea typeface="Arial" charset="0"/>
                <a:cs typeface="Arial" charset="0"/>
              </a:rPr>
              <a:t>Loading spreadsheets and tables</a:t>
            </a:r>
            <a:endParaRPr lang="en-US" sz="1800" dirty="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Quantitative v. Categorical</a:t>
            </a:r>
          </a:p>
        </p:txBody>
      </p:sp>
      <p:sp>
        <p:nvSpPr>
          <p:cNvPr id="4" name="Rectangle 3"/>
          <p:cNvSpPr>
            <a:spLocks noChangeArrowheads="1"/>
          </p:cNvSpPr>
          <p:nvPr/>
        </p:nvSpPr>
        <p:spPr bwMode="auto">
          <a:xfrm>
            <a:off x="228600" y="4969352"/>
            <a:ext cx="8610600" cy="1482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Quantitative data answers “How much?”</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Categorical data answers “Which one?”</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Turn to Page 6</a:t>
            </a:r>
            <a:r>
              <a:rPr lang="mr-IN" sz="2400" dirty="0">
                <a:latin typeface="Arial" charset="0"/>
                <a:ea typeface="Arial" charset="0"/>
                <a:cs typeface="Arial" charset="0"/>
              </a:rPr>
              <a:t>…</a:t>
            </a:r>
            <a:endParaRPr lang="en-US" sz="1800" dirty="0">
              <a:latin typeface="Courier New" charset="0"/>
              <a:ea typeface="Courier New" charset="0"/>
              <a:cs typeface="Courier New"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69341867"/>
              </p:ext>
            </p:extLst>
          </p:nvPr>
        </p:nvGraphicFramePr>
        <p:xfrm>
          <a:off x="381000" y="16764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 xmlns:a16="http://schemas.microsoft.com/office/drawing/2014/main" val="20000"/>
                    </a:ext>
                  </a:extLst>
                </a:gridCol>
                <a:gridCol w="2114550">
                  <a:extLst>
                    <a:ext uri="{9D8B030D-6E8A-4147-A177-3AD203B41FA5}">
                      <a16:colId xmlns="" xmlns:a16="http://schemas.microsoft.com/office/drawing/2014/main" val="20001"/>
                    </a:ext>
                  </a:extLst>
                </a:gridCol>
                <a:gridCol w="2181325">
                  <a:extLst>
                    <a:ext uri="{9D8B030D-6E8A-4147-A177-3AD203B41FA5}">
                      <a16:colId xmlns="" xmlns:a16="http://schemas.microsoft.com/office/drawing/2014/main" val="20002"/>
                    </a:ext>
                  </a:extLst>
                </a:gridCol>
                <a:gridCol w="2047775">
                  <a:extLst>
                    <a:ext uri="{9D8B030D-6E8A-4147-A177-3AD203B41FA5}">
                      <a16:colId xmlns="" xmlns:a16="http://schemas.microsoft.com/office/drawing/2014/main"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 xmlns:a16="http://schemas.microsoft.com/office/drawing/2014/main"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 xmlns:a16="http://schemas.microsoft.com/office/drawing/2014/main"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 xmlns:a16="http://schemas.microsoft.com/office/drawing/2014/main" val="10002"/>
                  </a:ext>
                </a:extLst>
              </a:tr>
              <a:tr h="370840">
                <a:tc>
                  <a:txBody>
                    <a:bodyPr/>
                    <a:lstStyle/>
                    <a:p>
                      <a:pPr algn="ctr"/>
                      <a:r>
                        <a:rPr lang="en-US">
                          <a:effectLst/>
                        </a:rPr>
                        <a:t>"Javon"</a:t>
                      </a:r>
                    </a:p>
                  </a:txBody>
                  <a:tcPr marL="0" marR="0" anchor="ctr"/>
                </a:tc>
                <a:tc>
                  <a:txBody>
                    <a:bodyPr/>
                    <a:lstStyle/>
                    <a:p>
                      <a:pPr algn="ctr"/>
                      <a:r>
                        <a:rPr lang="en-US">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 xmlns:a16="http://schemas.microsoft.com/office/drawing/2014/main"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 xmlns:a16="http://schemas.microsoft.com/office/drawing/2014/main"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 xmlns:a16="http://schemas.microsoft.com/office/drawing/2014/main"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 xmlns:a16="http://schemas.microsoft.com/office/drawing/2014/main" val="10006"/>
                  </a:ext>
                </a:extLst>
              </a:tr>
              <a:tr h="370840">
                <a:tc>
                  <a:txBody>
                    <a:bodyPr/>
                    <a:lstStyle/>
                    <a:p>
                      <a:pPr algn="ctr"/>
                      <a:r>
                        <a:rPr lang="en-US">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 xmlns:a16="http://schemas.microsoft.com/office/drawing/2014/main"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001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Extracting Lists From Tables</a:t>
            </a:r>
          </a:p>
        </p:txBody>
      </p:sp>
      <p:sp>
        <p:nvSpPr>
          <p:cNvPr id="5" name="Rectangle 4"/>
          <p:cNvSpPr/>
          <p:nvPr/>
        </p:nvSpPr>
        <p:spPr>
          <a:xfrm>
            <a:off x="139528" y="1752600"/>
            <a:ext cx="8848897" cy="4647426"/>
          </a:xfrm>
          <a:prstGeom prst="rect">
            <a:avLst/>
          </a:prstGeom>
        </p:spPr>
        <p:txBody>
          <a:bodyPr wrap="square">
            <a:spAutoFit/>
          </a:bodyPr>
          <a:lstStyle/>
          <a:p>
            <a:r>
              <a:rPr lang="en-US" dirty="0">
                <a:solidFill>
                  <a:schemeClr val="bg1"/>
                </a:solidFill>
                <a:latin typeface="Courier New" charset="0"/>
                <a:ea typeface="Courier New" charset="0"/>
                <a:cs typeface="Courier New" charset="0"/>
              </a:rPr>
              <a:t>sodium-list = </a:t>
            </a:r>
            <a:r>
              <a:rPr lang="en-US" b="1" dirty="0">
                <a:solidFill>
                  <a:schemeClr val="bg1"/>
                </a:solidFill>
                <a:latin typeface="Courier New" charset="0"/>
                <a:ea typeface="Courier New" charset="0"/>
                <a:cs typeface="Courier New" charset="0"/>
              </a:rPr>
              <a:t>extract</a:t>
            </a:r>
            <a:r>
              <a:rPr lang="en-US" dirty="0">
                <a:solidFill>
                  <a:schemeClr val="bg1"/>
                </a:solidFill>
                <a:latin typeface="Courier New" charset="0"/>
                <a:ea typeface="Courier New" charset="0"/>
                <a:cs typeface="Courier New" charset="0"/>
              </a:rPr>
              <a:t> sodium </a:t>
            </a:r>
            <a:r>
              <a:rPr lang="en-US" b="1" dirty="0">
                <a:solidFill>
                  <a:schemeClr val="bg1"/>
                </a:solidFill>
                <a:latin typeface="Courier New" charset="0"/>
                <a:ea typeface="Courier New" charset="0"/>
                <a:cs typeface="Courier New" charset="0"/>
              </a:rPr>
              <a:t>from</a:t>
            </a:r>
            <a:r>
              <a:rPr lang="en-US" dirty="0">
                <a:solidFill>
                  <a:schemeClr val="bg1"/>
                </a:solidFill>
                <a:latin typeface="Courier New" charset="0"/>
                <a:ea typeface="Courier New" charset="0"/>
                <a:cs typeface="Courier New" charset="0"/>
              </a:rPr>
              <a:t> nutrition </a:t>
            </a:r>
            <a:r>
              <a:rPr lang="en-US" b="1" dirty="0">
                <a:solidFill>
                  <a:schemeClr val="bg1"/>
                </a:solidFill>
                <a:latin typeface="Courier New" charset="0"/>
                <a:ea typeface="Courier New" charset="0"/>
                <a:cs typeface="Courier New" charset="0"/>
              </a:rPr>
              <a:t>end</a:t>
            </a:r>
          </a:p>
          <a:p>
            <a:endParaRPr lang="en-US" b="1" dirty="0">
              <a:solidFill>
                <a:schemeClr val="bg1"/>
              </a:solidFill>
              <a:latin typeface="Courier New" charset="0"/>
              <a:ea typeface="Courier New" charset="0"/>
              <a:cs typeface="Courier New" charset="0"/>
            </a:endParaRPr>
          </a:p>
          <a:p>
            <a:r>
              <a:rPr lang="en-US" dirty="0">
                <a:solidFill>
                  <a:schemeClr val="bg1"/>
                </a:solidFill>
                <a:ea typeface="Arial" charset="0"/>
                <a:cs typeface="Arial" charset="0"/>
              </a:rPr>
              <a:t>What is the type of </a:t>
            </a:r>
            <a:r>
              <a:rPr lang="en-US" dirty="0">
                <a:solidFill>
                  <a:schemeClr val="bg1"/>
                </a:solidFill>
                <a:latin typeface="Courier New" charset="0"/>
                <a:ea typeface="Courier New" charset="0"/>
                <a:cs typeface="Courier New" charset="0"/>
              </a:rPr>
              <a:t>sodium-list</a:t>
            </a:r>
            <a:r>
              <a:rPr lang="en-US" dirty="0">
                <a:solidFill>
                  <a:schemeClr val="bg1"/>
                </a:solidFill>
                <a:ea typeface="Arial" charset="0"/>
                <a:cs typeface="Arial" charset="0"/>
              </a:rPr>
              <a:t>?</a:t>
            </a:r>
          </a:p>
          <a:p>
            <a:endParaRPr lang="en-US" dirty="0">
              <a:solidFill>
                <a:schemeClr val="bg1"/>
              </a:solidFill>
              <a:ea typeface="Arial" charset="0"/>
              <a:cs typeface="Arial" charset="0"/>
            </a:endParaRPr>
          </a:p>
          <a:p>
            <a:pPr marL="342900" indent="-342900" fontAlgn="ctr">
              <a:buFont typeface="Arial" charset="0"/>
              <a:buChar char="•"/>
            </a:pPr>
            <a:r>
              <a:rPr lang="en-US" sz="2200" dirty="0">
                <a:solidFill>
                  <a:schemeClr val="bg1"/>
                </a:solidFill>
              </a:rPr>
              <a:t>Define</a:t>
            </a:r>
            <a:r>
              <a:rPr lang="en-US" sz="2200" dirty="0">
                <a:solidFill>
                  <a:schemeClr val="bg1"/>
                </a:solidFill>
                <a:latin typeface="Courier New" charset="0"/>
                <a:ea typeface="Courier New" charset="0"/>
                <a:cs typeface="Courier New" charset="0"/>
              </a:rPr>
              <a:t> state-list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state</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presidents</a:t>
            </a:r>
            <a:endParaRPr lang="en-US" sz="2200" dirty="0">
              <a:solidFill>
                <a:schemeClr val="bg1"/>
              </a:solidFill>
            </a:endParaRP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calories-list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calories</a:t>
            </a:r>
            <a:r>
              <a:rPr lang="en-US" sz="2200" dirty="0">
                <a:solidFill>
                  <a:schemeClr val="bg1"/>
                </a:solidFill>
              </a:rPr>
              <a:t> column from nutrition</a:t>
            </a: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sugar-list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sugar</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nutrition</a:t>
            </a:r>
            <a:endParaRPr lang="en-US" sz="2200" dirty="0">
              <a:solidFill>
                <a:schemeClr val="bg1"/>
              </a:solidFill>
            </a:endParaRPr>
          </a:p>
          <a:p>
            <a:endParaRPr lang="en-US" dirty="0">
              <a:solidFill>
                <a:schemeClr val="bg1"/>
              </a:solidFill>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4" name="Rectangle 3"/>
          <p:cNvSpPr/>
          <p:nvPr/>
        </p:nvSpPr>
        <p:spPr>
          <a:xfrm>
            <a:off x="5176995" y="24869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61670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Scatterplots</a:t>
            </a:r>
          </a:p>
        </p:txBody>
      </p:sp>
      <p:sp>
        <p:nvSpPr>
          <p:cNvPr id="5" name="Rectangle 4"/>
          <p:cNvSpPr/>
          <p:nvPr/>
        </p:nvSpPr>
        <p:spPr>
          <a:xfrm>
            <a:off x="223751" y="2362200"/>
            <a:ext cx="8848897" cy="1846659"/>
          </a:xfrm>
          <a:prstGeom prst="rect">
            <a:avLst/>
          </a:prstGeom>
        </p:spPr>
        <p:txBody>
          <a:bodyPr wrap="square">
            <a:spAutoFit/>
          </a:bodyPr>
          <a:lstStyle/>
          <a:p>
            <a:r>
              <a:rPr lang="en-US" sz="1900" b="1" dirty="0" smtClean="0">
                <a:solidFill>
                  <a:schemeClr val="accent1"/>
                </a:solidFill>
                <a:latin typeface="Courier New" charset="0"/>
                <a:ea typeface="Courier New" charset="0"/>
                <a:cs typeface="Courier New" charset="0"/>
              </a:rPr>
              <a:t>scatter-plot </a:t>
            </a:r>
            <a:r>
              <a:rPr lang="en-US" sz="1900" b="1" dirty="0">
                <a:solidFill>
                  <a:schemeClr val="accent1"/>
                </a:solidFill>
                <a:latin typeface="Courier New" charset="0"/>
                <a:ea typeface="Courier New" charset="0"/>
                <a:cs typeface="Courier New" charset="0"/>
              </a:rPr>
              <a:t>:: </a:t>
            </a:r>
            <a:r>
              <a:rPr lang="en-US" sz="1900" b="1" dirty="0" smtClean="0">
                <a:solidFill>
                  <a:schemeClr val="accent1"/>
                </a:solidFill>
                <a:latin typeface="Courier New" charset="0"/>
                <a:ea typeface="Courier New" charset="0"/>
                <a:cs typeface="Courier New" charset="0"/>
              </a:rPr>
              <a:t>(</a:t>
            </a:r>
            <a:r>
              <a:rPr lang="en-US" sz="1900" b="1" dirty="0" err="1" smtClean="0">
                <a:solidFill>
                  <a:schemeClr val="accent1"/>
                </a:solidFill>
                <a:latin typeface="Courier New" charset="0"/>
                <a:ea typeface="Courier New" charset="0"/>
                <a:cs typeface="Courier New" charset="0"/>
              </a:rPr>
              <a:t>xs</a:t>
            </a:r>
            <a:r>
              <a:rPr lang="en-US" sz="1900" b="1" dirty="0" smtClean="0">
                <a:solidFill>
                  <a:schemeClr val="accent1"/>
                </a:solidFill>
                <a:latin typeface="Courier New" charset="0"/>
                <a:ea typeface="Courier New" charset="0"/>
                <a:cs typeface="Courier New" charset="0"/>
              </a:rPr>
              <a:t>::List&lt;</a:t>
            </a:r>
            <a:r>
              <a:rPr lang="en-US" sz="1900" b="1" dirty="0" err="1" smtClean="0">
                <a:solidFill>
                  <a:schemeClr val="accent1"/>
                </a:solidFill>
                <a:latin typeface="Courier New" charset="0"/>
                <a:ea typeface="Courier New" charset="0"/>
                <a:cs typeface="Courier New" charset="0"/>
              </a:rPr>
              <a:t>Num</a:t>
            </a:r>
            <a:r>
              <a:rPr lang="en-US" sz="1900" b="1" dirty="0" smtClean="0">
                <a:solidFill>
                  <a:schemeClr val="accent1"/>
                </a:solidFill>
                <a:latin typeface="Courier New" charset="0"/>
                <a:ea typeface="Courier New" charset="0"/>
                <a:cs typeface="Courier New" charset="0"/>
              </a:rPr>
              <a:t>&gt; </a:t>
            </a:r>
            <a:r>
              <a:rPr lang="en-US" sz="1900" b="1" dirty="0" err="1" smtClean="0">
                <a:solidFill>
                  <a:schemeClr val="accent1"/>
                </a:solidFill>
                <a:latin typeface="Courier New" charset="0"/>
                <a:ea typeface="Courier New" charset="0"/>
                <a:cs typeface="Courier New" charset="0"/>
              </a:rPr>
              <a:t>ys</a:t>
            </a:r>
            <a:r>
              <a:rPr lang="en-US" sz="1900" b="1" dirty="0" smtClean="0">
                <a:solidFill>
                  <a:schemeClr val="accent1"/>
                </a:solidFill>
                <a:latin typeface="Courier New" charset="0"/>
                <a:ea typeface="Courier New" charset="0"/>
                <a:cs typeface="Courier New" charset="0"/>
              </a:rPr>
              <a:t>::List&lt;</a:t>
            </a:r>
            <a:r>
              <a:rPr lang="en-US" sz="1900" b="1" dirty="0" err="1" smtClean="0">
                <a:solidFill>
                  <a:schemeClr val="accent1"/>
                </a:solidFill>
                <a:latin typeface="Courier New" charset="0"/>
                <a:ea typeface="Courier New" charset="0"/>
                <a:cs typeface="Courier New" charset="0"/>
              </a:rPr>
              <a:t>Num</a:t>
            </a:r>
            <a:r>
              <a:rPr lang="en-US" sz="1900" b="1" dirty="0" smtClean="0">
                <a:solidFill>
                  <a:schemeClr val="accent1"/>
                </a:solidFill>
                <a:latin typeface="Courier New" charset="0"/>
                <a:ea typeface="Courier New" charset="0"/>
                <a:cs typeface="Courier New" charset="0"/>
              </a:rPr>
              <a:t>&gt;) </a:t>
            </a:r>
            <a:r>
              <a:rPr lang="en-US" sz="1900" b="1" dirty="0">
                <a:solidFill>
                  <a:schemeClr val="accent1"/>
                </a:solidFill>
                <a:latin typeface="Courier New" charset="0"/>
                <a:ea typeface="Courier New" charset="0"/>
                <a:cs typeface="Courier New" charset="0"/>
                <a:sym typeface="Wingdings"/>
              </a:rPr>
              <a:t> </a:t>
            </a:r>
            <a:r>
              <a:rPr lang="en-US" sz="1900" b="1" dirty="0" err="1" smtClean="0">
                <a:solidFill>
                  <a:schemeClr val="accent1"/>
                </a:solidFill>
                <a:latin typeface="Courier New" charset="0"/>
                <a:ea typeface="Courier New" charset="0"/>
                <a:cs typeface="Courier New" charset="0"/>
                <a:sym typeface="Wingdings"/>
              </a:rPr>
              <a:t>DataSeries</a:t>
            </a:r>
            <a:endParaRPr lang="en-US" sz="1900" b="1" dirty="0">
              <a:solidFill>
                <a:schemeClr val="accent1"/>
              </a:solidFill>
              <a:latin typeface="Courier New" charset="0"/>
              <a:ea typeface="Courier New" charset="0"/>
              <a:cs typeface="Courier New" charset="0"/>
            </a:endParaRPr>
          </a:p>
          <a:p>
            <a:r>
              <a:rPr lang="en-US" sz="1900" b="1" dirty="0" smtClean="0">
                <a:solidFill>
                  <a:schemeClr val="bg1"/>
                </a:solidFill>
                <a:latin typeface="Courier New" charset="0"/>
                <a:ea typeface="Courier New" charset="0"/>
                <a:cs typeface="Courier New" charset="0"/>
              </a:rPr>
              <a:t>sugar-v-calories </a:t>
            </a:r>
            <a:r>
              <a:rPr lang="en-US" sz="1900" b="1" dirty="0">
                <a:solidFill>
                  <a:schemeClr val="bg1"/>
                </a:solidFill>
                <a:latin typeface="Courier New" charset="0"/>
                <a:ea typeface="Courier New" charset="0"/>
                <a:cs typeface="Courier New" charset="0"/>
              </a:rPr>
              <a:t>= scatter-plot(calories-list, sugar-list)</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 </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p</a:t>
            </a:r>
            <a:r>
              <a:rPr lang="en-US" sz="1900" dirty="0" smtClean="0">
                <a:solidFill>
                  <a:schemeClr val="bg1"/>
                </a:solidFill>
                <a:latin typeface="Courier New" charset="0"/>
                <a:ea typeface="Courier New" charset="0"/>
                <a:cs typeface="Courier New" charset="0"/>
              </a:rPr>
              <a:t>lot-</a:t>
            </a:r>
            <a:r>
              <a:rPr lang="en-US" sz="1900" dirty="0" err="1" smtClean="0">
                <a:solidFill>
                  <a:schemeClr val="bg1"/>
                </a:solidFill>
                <a:latin typeface="Courier New" charset="0"/>
                <a:ea typeface="Courier New" charset="0"/>
                <a:cs typeface="Courier New" charset="0"/>
              </a:rPr>
              <a:t>img</a:t>
            </a:r>
            <a:r>
              <a:rPr lang="en-US" sz="1900" dirty="0" smtClean="0">
                <a:solidFill>
                  <a:schemeClr val="bg1"/>
                </a:solidFill>
                <a:latin typeface="Courier New" charset="0"/>
                <a:ea typeface="Courier New" charset="0"/>
                <a:cs typeface="Courier New" charset="0"/>
              </a:rPr>
              <a:t> </a:t>
            </a:r>
            <a:r>
              <a:rPr lang="en-US" sz="1900" dirty="0">
                <a:solidFill>
                  <a:schemeClr val="bg1"/>
                </a:solidFill>
                <a:latin typeface="Courier New" charset="0"/>
                <a:ea typeface="Courier New" charset="0"/>
                <a:cs typeface="Courier New" charset="0"/>
              </a:rPr>
              <a:t>= draw-plot(“Sugar v. Calories”, sugar-v-calories)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8993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39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2000" i="1" dirty="0">
                <a:latin typeface="Arial" charset="0"/>
                <a:ea typeface="Arial" charset="0"/>
                <a:cs typeface="Arial" charset="0"/>
              </a:rPr>
              <a:t>- Write your answer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100006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38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a:latin typeface="Arial" charset="0"/>
                <a:ea typeface="Arial" charset="0"/>
                <a:cs typeface="Arial" charset="0"/>
              </a:rPr>
              <a:t>You can find your own (</a:t>
            </a:r>
            <a:r>
              <a:rPr lang="en-US" sz="1800" dirty="0" err="1">
                <a:latin typeface="Arial" charset="0"/>
                <a:ea typeface="Arial" charset="0"/>
                <a:cs typeface="Arial" charset="0"/>
              </a:rPr>
              <a:t>data.gov</a:t>
            </a:r>
            <a:r>
              <a:rPr lang="en-US" sz="18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000" dirty="0">
                <a:latin typeface="Arial" charset="0"/>
                <a:ea typeface="Arial" charset="0"/>
                <a:cs typeface="Arial" charset="0"/>
              </a:rPr>
              <a:t>Open and Save a Copy of the </a:t>
            </a:r>
            <a:r>
              <a:rPr lang="en-US" sz="2000" b="1" dirty="0">
                <a:latin typeface="Arial" charset="0"/>
                <a:ea typeface="Arial" charset="0"/>
                <a:cs typeface="Arial" charset="0"/>
              </a:rPr>
              <a:t>Starter File </a:t>
            </a:r>
            <a:r>
              <a:rPr lang="en-US" sz="2000" dirty="0">
                <a:latin typeface="Arial" charset="0"/>
                <a:ea typeface="Arial" charset="0"/>
                <a:cs typeface="Arial" charset="0"/>
              </a:rPr>
              <a:t>and </a:t>
            </a:r>
            <a:r>
              <a:rPr lang="en-US" sz="2000" b="1" dirty="0">
                <a:latin typeface="Arial" charset="0"/>
                <a:ea typeface="Arial" charset="0"/>
                <a:cs typeface="Arial" charset="0"/>
              </a:rPr>
              <a:t>Final Report</a:t>
            </a:r>
            <a:r>
              <a:rPr lang="en-US" sz="2000" dirty="0">
                <a:latin typeface="Arial" charset="0"/>
                <a:ea typeface="Arial" charset="0"/>
                <a:cs typeface="Arial" charset="0"/>
              </a:rPr>
              <a:t> for your dataset</a:t>
            </a:r>
            <a:endParaRPr lang="en-US" sz="2000" b="1" dirty="0">
              <a:latin typeface="Arial" charset="0"/>
              <a:ea typeface="Arial" charset="0"/>
              <a:cs typeface="Arial" charset="0"/>
            </a:endParaRP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Complete Questions 1-3 in your Project Report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p:txBody>
          <a:bodyPr/>
          <a:lstStyle/>
          <a:p>
            <a:pPr marL="0" indent="0">
              <a:buNone/>
            </a:pPr>
            <a:r>
              <a:rPr lang="en-US" b="1" dirty="0"/>
              <a:t>Principle 1:</a:t>
            </a:r>
            <a:r>
              <a:rPr lang="en-US" dirty="0"/>
              <a:t> It should be </a:t>
            </a:r>
            <a:r>
              <a:rPr lang="en-US" i="1" dirty="0"/>
              <a:t>authentic</a:t>
            </a:r>
            <a:endParaRPr lang="en-US" dirty="0"/>
          </a:p>
          <a:p>
            <a:pPr marL="0" indent="0">
              <a:buNone/>
            </a:pPr>
            <a:endParaRPr lang="en-US" b="1" dirty="0"/>
          </a:p>
          <a:p>
            <a:pPr marL="0" indent="0">
              <a:buNone/>
            </a:pPr>
            <a:endParaRPr lang="en-US" b="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406831"/>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634DDC-5CDB-4F54-8809-F106EEDBA324}"/>
              </a:ext>
            </a:extLst>
          </p:cNvPr>
          <p:cNvSpPr>
            <a:spLocks noGrp="1"/>
          </p:cNvSpPr>
          <p:nvPr>
            <p:ph type="title"/>
          </p:nvPr>
        </p:nvSpPr>
        <p:spPr/>
        <p:txBody>
          <a:bodyPr/>
          <a:lstStyle/>
          <a:p>
            <a:r>
              <a:rPr lang="en-US" dirty="0"/>
              <a:t>Review -  scatter-plot contract</a:t>
            </a:r>
          </a:p>
        </p:txBody>
      </p:sp>
      <p:sp>
        <p:nvSpPr>
          <p:cNvPr id="3" name="Content Placeholder 2">
            <a:extLst>
              <a:ext uri="{FF2B5EF4-FFF2-40B4-BE49-F238E27FC236}">
                <a16:creationId xmlns="" xmlns:a16="http://schemas.microsoft.com/office/drawing/2014/main" id="{394114E3-2494-4EA9-BA93-90C5BF643193}"/>
              </a:ext>
            </a:extLst>
          </p:cNvPr>
          <p:cNvSpPr>
            <a:spLocks noGrp="1"/>
          </p:cNvSpPr>
          <p:nvPr>
            <p:ph idx="1"/>
          </p:nvPr>
        </p:nvSpPr>
        <p:spPr/>
        <p:txBody>
          <a:bodyPr/>
          <a:lstStyle/>
          <a:p>
            <a:r>
              <a:rPr lang="en-US" dirty="0"/>
              <a:t>Review scatter-plot contract</a:t>
            </a:r>
          </a:p>
          <a:p>
            <a:pPr marL="0" indent="0">
              <a:buNone/>
            </a:pPr>
            <a:r>
              <a:rPr lang="en-US" sz="1900" dirty="0" smtClean="0">
                <a:latin typeface="Courier New" charset="0"/>
                <a:ea typeface="Courier New" charset="0"/>
                <a:cs typeface="Courier New" charset="0"/>
              </a:rPr>
              <a:t>scatter-plot </a:t>
            </a:r>
            <a:r>
              <a:rPr lang="en-US" sz="1900" dirty="0">
                <a:latin typeface="Courier New" charset="0"/>
                <a:ea typeface="Courier New" charset="0"/>
                <a:cs typeface="Courier New" charset="0"/>
              </a:rPr>
              <a:t>:: </a:t>
            </a:r>
            <a:r>
              <a:rPr lang="en-US" sz="1900" dirty="0" smtClean="0">
                <a:latin typeface="Courier New" charset="0"/>
                <a:ea typeface="Courier New" charset="0"/>
                <a:cs typeface="Courier New" charset="0"/>
              </a:rPr>
              <a:t>(</a:t>
            </a:r>
            <a:r>
              <a:rPr lang="en-US" sz="1900" dirty="0" err="1" smtClean="0">
                <a:latin typeface="Courier New" charset="0"/>
                <a:ea typeface="Courier New" charset="0"/>
                <a:cs typeface="Courier New" charset="0"/>
              </a:rPr>
              <a:t>xs</a:t>
            </a:r>
            <a:r>
              <a:rPr lang="en-US" sz="1900" dirty="0" smtClean="0">
                <a:latin typeface="Courier New" charset="0"/>
                <a:ea typeface="Courier New" charset="0"/>
                <a:cs typeface="Courier New" charset="0"/>
              </a:rPr>
              <a:t>::List&lt;</a:t>
            </a:r>
            <a:r>
              <a:rPr lang="en-US" sz="1900" dirty="0" err="1" smtClean="0">
                <a:latin typeface="Courier New" charset="0"/>
                <a:ea typeface="Courier New" charset="0"/>
                <a:cs typeface="Courier New" charset="0"/>
              </a:rPr>
              <a:t>Num</a:t>
            </a:r>
            <a:r>
              <a:rPr lang="en-US" sz="1900" dirty="0" smtClean="0">
                <a:latin typeface="Courier New" charset="0"/>
                <a:ea typeface="Courier New" charset="0"/>
                <a:cs typeface="Courier New" charset="0"/>
              </a:rPr>
              <a:t>&gt;, </a:t>
            </a:r>
            <a:r>
              <a:rPr lang="en-US" sz="1900" dirty="0" err="1" smtClean="0">
                <a:latin typeface="Courier New" charset="0"/>
                <a:ea typeface="Courier New" charset="0"/>
                <a:cs typeface="Courier New" charset="0"/>
              </a:rPr>
              <a:t>ys</a:t>
            </a:r>
            <a:r>
              <a:rPr lang="en-US" sz="1900" dirty="0" smtClean="0">
                <a:latin typeface="Courier New" charset="0"/>
                <a:ea typeface="Courier New" charset="0"/>
                <a:cs typeface="Courier New" charset="0"/>
              </a:rPr>
              <a:t>::List&lt;</a:t>
            </a:r>
            <a:r>
              <a:rPr lang="en-US" sz="1900" dirty="0" err="1" smtClean="0">
                <a:latin typeface="Courier New" charset="0"/>
                <a:ea typeface="Courier New" charset="0"/>
                <a:cs typeface="Courier New" charset="0"/>
              </a:rPr>
              <a:t>Num</a:t>
            </a:r>
            <a:r>
              <a:rPr lang="en-US" sz="1900" dirty="0" smtClean="0">
                <a:latin typeface="Courier New" charset="0"/>
                <a:ea typeface="Courier New" charset="0"/>
                <a:cs typeface="Courier New" charset="0"/>
              </a:rPr>
              <a:t>&gt;)</a:t>
            </a:r>
            <a:r>
              <a:rPr lang="en-US" sz="1900" dirty="0" smtClean="0">
                <a:latin typeface="Courier New" charset="0"/>
                <a:ea typeface="Courier New" charset="0"/>
                <a:cs typeface="Courier New" charset="0"/>
                <a:sym typeface="Wingdings"/>
              </a:rPr>
              <a:t></a:t>
            </a:r>
            <a:r>
              <a:rPr lang="en-US" sz="1900" dirty="0" err="1" smtClean="0">
                <a:latin typeface="Courier New" charset="0"/>
                <a:ea typeface="Courier New" charset="0"/>
                <a:cs typeface="Courier New" charset="0"/>
              </a:rPr>
              <a:t>DataSeries</a:t>
            </a:r>
            <a:endParaRPr lang="en-US" sz="1900" dirty="0">
              <a:latin typeface="Courier New" charset="0"/>
              <a:ea typeface="Courier New" charset="0"/>
              <a:cs typeface="Courier New" charset="0"/>
            </a:endParaRPr>
          </a:p>
          <a:p>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Review </a:t>
            </a:r>
            <a:r>
              <a:rPr lang="en-US" dirty="0">
                <a:latin typeface="Arial" panose="020B0604020202020204" pitchFamily="34" charset="0"/>
                <a:cs typeface="Arial" panose="020B0604020202020204" pitchFamily="34" charset="0"/>
              </a:rPr>
              <a:t>workflow for scatter plot</a:t>
            </a:r>
          </a:p>
          <a:p>
            <a:pPr lvl="1"/>
            <a:r>
              <a:rPr lang="en-US" dirty="0">
                <a:latin typeface="Arial" panose="020B0604020202020204" pitchFamily="34" charset="0"/>
                <a:cs typeface="Arial" panose="020B0604020202020204" pitchFamily="34" charset="0"/>
              </a:rPr>
              <a:t>extract x-axis list</a:t>
            </a:r>
          </a:p>
          <a:p>
            <a:pPr lvl="1"/>
            <a:r>
              <a:rPr lang="en-US" dirty="0">
                <a:latin typeface="Arial" panose="020B0604020202020204" pitchFamily="34" charset="0"/>
                <a:cs typeface="Arial" panose="020B0604020202020204" pitchFamily="34" charset="0"/>
              </a:rPr>
              <a:t>extract y-axis list</a:t>
            </a:r>
          </a:p>
          <a:p>
            <a:pPr lvl="1"/>
            <a:r>
              <a:rPr lang="en-US" dirty="0">
                <a:latin typeface="Arial" panose="020B0604020202020204" pitchFamily="34" charset="0"/>
                <a:cs typeface="Arial" panose="020B0604020202020204" pitchFamily="34" charset="0"/>
              </a:rPr>
              <a:t>produce scatter-plot data series</a:t>
            </a:r>
          </a:p>
          <a:p>
            <a:pPr lvl="1"/>
            <a:r>
              <a:rPr lang="en-US" dirty="0">
                <a:latin typeface="Arial" panose="020B0604020202020204" pitchFamily="34" charset="0"/>
                <a:cs typeface="Arial" panose="020B0604020202020204" pitchFamily="34" charset="0"/>
              </a:rPr>
              <a:t>display scatter-plot with draw-plot</a:t>
            </a:r>
          </a:p>
        </p:txBody>
      </p:sp>
      <p:sp>
        <p:nvSpPr>
          <p:cNvPr id="4" name="Footer Placeholder 3">
            <a:extLst>
              <a:ext uri="{FF2B5EF4-FFF2-40B4-BE49-F238E27FC236}">
                <a16:creationId xmlns="" xmlns:a16="http://schemas.microsoft.com/office/drawing/2014/main"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239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62112A-66D2-4352-810A-AE80E4A4EDB2}"/>
              </a:ext>
            </a:extLst>
          </p:cNvPr>
          <p:cNvSpPr>
            <a:spLocks noGrp="1"/>
          </p:cNvSpPr>
          <p:nvPr>
            <p:ph type="title"/>
          </p:nvPr>
        </p:nvSpPr>
        <p:spPr/>
        <p:txBody>
          <a:bodyPr/>
          <a:lstStyle/>
          <a:p>
            <a:r>
              <a:rPr lang="en-US" dirty="0"/>
              <a:t>Practice with scatter-plot</a:t>
            </a:r>
          </a:p>
        </p:txBody>
      </p:sp>
      <p:sp>
        <p:nvSpPr>
          <p:cNvPr id="3" name="Content Placeholder 2">
            <a:extLst>
              <a:ext uri="{FF2B5EF4-FFF2-40B4-BE49-F238E27FC236}">
                <a16:creationId xmlns="" xmlns:a16="http://schemas.microsoft.com/office/drawing/2014/main" id="{129CC963-29E0-4059-B06E-A7F7F4273F1B}"/>
              </a:ext>
            </a:extLst>
          </p:cNvPr>
          <p:cNvSpPr>
            <a:spLocks noGrp="1"/>
          </p:cNvSpPr>
          <p:nvPr>
            <p:ph idx="1"/>
          </p:nvPr>
        </p:nvSpPr>
        <p:spPr/>
        <p:txBody>
          <a:bodyPr/>
          <a:lstStyle/>
          <a:p>
            <a:pPr marL="0" indent="0">
              <a:buNone/>
            </a:pPr>
            <a:r>
              <a:rPr lang="en-US" dirty="0"/>
              <a:t>Yesterday we wondered if there the serving size of the food item was producing inaccurate results.</a:t>
            </a:r>
          </a:p>
          <a:p>
            <a:pPr marL="0" indent="0">
              <a:buNone/>
            </a:pPr>
            <a:endParaRPr lang="en-US" dirty="0"/>
          </a:p>
          <a:p>
            <a:pPr marL="0" indent="0">
              <a:buNone/>
            </a:pPr>
            <a:r>
              <a:rPr lang="en-US" dirty="0"/>
              <a:t>Use the nutrition table to examine whether there is a relationship between the serving size and another column. </a:t>
            </a:r>
          </a:p>
        </p:txBody>
      </p:sp>
      <p:sp>
        <p:nvSpPr>
          <p:cNvPr id="4" name="Footer Placeholder 3">
            <a:extLst>
              <a:ext uri="{FF2B5EF4-FFF2-40B4-BE49-F238E27FC236}">
                <a16:creationId xmlns="" xmlns:a16="http://schemas.microsoft.com/office/drawing/2014/main"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508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839200" cy="516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300"/>
              </a:spcBef>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3 Starter File</a:t>
            </a:r>
            <a:endParaRPr lang="en-US" altLang="en-US" sz="2400" dirty="0">
              <a:latin typeface="Arial" charset="0"/>
              <a:ea typeface="Arial" charset="0"/>
              <a:cs typeface="Arial" charset="0"/>
            </a:endParaRPr>
          </a:p>
          <a:p>
            <a:pPr marL="342900" indent="-342900" eaLnBrk="1" hangingPunct="1">
              <a:spcBef>
                <a:spcPts val="300"/>
              </a:spcBef>
              <a:spcAft>
                <a:spcPts val="1800"/>
              </a:spcAft>
              <a:buClr>
                <a:srgbClr val="4C4C4C"/>
              </a:buClr>
              <a:buSzTx/>
            </a:pPr>
            <a:r>
              <a:rPr lang="en-US" altLang="en-US" sz="2400" dirty="0">
                <a:latin typeface="Arial" charset="0"/>
                <a:ea typeface="Arial" charset="0"/>
                <a:cs typeface="Arial" charset="0"/>
              </a:rPr>
              <a:t>Let’s go through the code together</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spcBef>
                <a:spcPts val="300"/>
              </a:spcBef>
              <a:spcAft>
                <a:spcPts val="1800"/>
              </a:spcAft>
              <a:buClr>
                <a:srgbClr val="4C4C4C"/>
              </a:buClr>
              <a:buSzTx/>
            </a:pPr>
            <a:r>
              <a:rPr lang="en-US" altLang="en-US" sz="2400" dirty="0">
                <a:latin typeface="Arial" charset="0"/>
                <a:ea typeface="Arial" charset="0"/>
                <a:cs typeface="Arial" charset="0"/>
              </a:rPr>
              <a:t>What new functions do you see here?</a:t>
            </a:r>
          </a:p>
          <a:p>
            <a:pPr marL="342900" indent="-342900">
              <a:spcBef>
                <a:spcPts val="300"/>
              </a:spcBef>
              <a:buClr>
                <a:schemeClr val="bg1"/>
              </a:buClr>
            </a:pPr>
            <a:r>
              <a:rPr lang="en-US" altLang="en-US" sz="2400" dirty="0">
                <a:latin typeface="Arial" charset="0"/>
                <a:ea typeface="Arial" charset="0"/>
                <a:cs typeface="Arial" charset="0"/>
              </a:rPr>
              <a:t>What are their contracts</a:t>
            </a:r>
            <a:r>
              <a:rPr lang="en-US" altLang="en-US" sz="2400" dirty="0" smtClean="0">
                <a:latin typeface="Arial" charset="0"/>
                <a:ea typeface="Arial" charset="0"/>
                <a:cs typeface="Arial" charset="0"/>
              </a:rPr>
              <a:t>?</a:t>
            </a:r>
          </a:p>
          <a:p>
            <a:pPr marL="342900" indent="-342900">
              <a:buClr>
                <a:schemeClr val="bg1"/>
              </a:buClr>
            </a:pPr>
            <a:endParaRPr lang="en-US" sz="2400" dirty="0">
              <a:latin typeface="Arial" charset="0"/>
              <a:ea typeface="Arial" charset="0"/>
              <a:cs typeface="Arial" charset="0"/>
            </a:endParaRPr>
          </a:p>
          <a:p>
            <a:pPr marL="342900" indent="-342900">
              <a:buClr>
                <a:schemeClr val="bg1"/>
              </a:buClr>
            </a:pPr>
            <a:endParaRPr lang="en-US" sz="2400" dirty="0">
              <a:latin typeface="Arial" charset="0"/>
              <a:ea typeface="Arial" charset="0"/>
              <a:cs typeface="Arial" charset="0"/>
            </a:endParaRP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Practice reading your charts on Page </a:t>
            </a:r>
            <a:r>
              <a:rPr lang="en-US" altLang="en-US" sz="2400" dirty="0">
                <a:latin typeface="Arial" charset="0"/>
                <a:ea typeface="Arial" charset="0"/>
                <a:cs typeface="Arial" charset="0"/>
              </a:rPr>
              <a:t>8</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 xmlns:a16="http://schemas.microsoft.com/office/drawing/2014/main" id="{23786C46-A1E4-4073-B9E9-2D61A04F5B37}"/>
              </a:ext>
            </a:extLst>
          </p:cNvPr>
          <p:cNvSpPr txBox="1"/>
          <p:nvPr/>
        </p:nvSpPr>
        <p:spPr>
          <a:xfrm>
            <a:off x="152400" y="4114800"/>
            <a:ext cx="9525000" cy="1631216"/>
          </a:xfrm>
          <a:prstGeom prst="rect">
            <a:avLst/>
          </a:prstGeom>
          <a:noFill/>
        </p:spPr>
        <p:txBody>
          <a:bodyPr wrap="square" rtlCol="0">
            <a:spAutoFit/>
          </a:bodyPr>
          <a:lstStyle/>
          <a:p>
            <a:r>
              <a:rPr lang="en-US" sz="2000" dirty="0" smtClean="0">
                <a:solidFill>
                  <a:schemeClr val="accent1"/>
                </a:solidFill>
                <a:latin typeface="Courier New" charset="0"/>
                <a:ea typeface="Courier New" charset="0"/>
                <a:cs typeface="Courier New" charset="0"/>
              </a:rPr>
              <a:t>bar-chart </a:t>
            </a:r>
            <a:r>
              <a:rPr lang="en-US" sz="2000" dirty="0">
                <a:solidFill>
                  <a:schemeClr val="accent1"/>
                </a:solidFill>
                <a:latin typeface="Courier New" charset="0"/>
                <a:ea typeface="Courier New" charset="0"/>
                <a:cs typeface="Courier New" charset="0"/>
              </a:rPr>
              <a:t>:: </a:t>
            </a:r>
            <a:r>
              <a:rPr lang="en-US" sz="2000" dirty="0" smtClean="0">
                <a:solidFill>
                  <a:schemeClr val="accent1"/>
                </a:solidFill>
                <a:latin typeface="Courier New" charset="0"/>
                <a:ea typeface="Courier New" charset="0"/>
                <a:cs typeface="Courier New" charset="0"/>
              </a:rPr>
              <a:t>(labels::List&lt;String</a:t>
            </a:r>
            <a:r>
              <a:rPr lang="en-US" sz="2000" dirty="0">
                <a:solidFill>
                  <a:schemeClr val="accent1"/>
                </a:solidFill>
                <a:latin typeface="Courier New" charset="0"/>
                <a:ea typeface="Courier New" charset="0"/>
                <a:cs typeface="Courier New" charset="0"/>
              </a:rPr>
              <a:t>&gt;, </a:t>
            </a:r>
            <a:r>
              <a:rPr lang="en-US" sz="2000" dirty="0" smtClean="0">
                <a:solidFill>
                  <a:schemeClr val="accent1"/>
                </a:solidFill>
                <a:latin typeface="Courier New" charset="0"/>
                <a:ea typeface="Courier New" charset="0"/>
                <a:cs typeface="Courier New" charset="0"/>
              </a:rPr>
              <a:t>values::List&lt;Number&gt;) </a:t>
            </a:r>
          </a:p>
          <a:p>
            <a:r>
              <a:rPr lang="en-US" sz="2000" dirty="0">
                <a:solidFill>
                  <a:schemeClr val="accent1"/>
                </a:solidFill>
                <a:latin typeface="Courier New" charset="0"/>
                <a:ea typeface="Courier New" charset="0"/>
                <a:cs typeface="Courier New" charset="0"/>
              </a:rPr>
              <a:t>	</a:t>
            </a:r>
            <a:r>
              <a:rPr lang="en-US" sz="2000" dirty="0" smtClean="0">
                <a:solidFill>
                  <a:schemeClr val="accent1"/>
                </a:solidFill>
                <a:latin typeface="Courier New" charset="0"/>
                <a:ea typeface="Courier New" charset="0"/>
                <a:cs typeface="Courier New" charset="0"/>
              </a:rPr>
              <a:t>						</a:t>
            </a:r>
            <a:r>
              <a:rPr lang="en-US" sz="2000" dirty="0" smtClean="0">
                <a:solidFill>
                  <a:schemeClr val="accent1"/>
                </a:solidFill>
                <a:latin typeface="Courier New" charset="0"/>
                <a:ea typeface="Courier New" charset="0"/>
                <a:cs typeface="Courier New" charset="0"/>
                <a:sym typeface="Wingdings"/>
              </a:rPr>
              <a:t></a:t>
            </a:r>
            <a:r>
              <a:rPr lang="en-US" sz="2000" dirty="0" smtClean="0">
                <a:solidFill>
                  <a:schemeClr val="accent1"/>
                </a:solidFill>
                <a:latin typeface="Courier New" charset="0"/>
                <a:ea typeface="Courier New" charset="0"/>
                <a:cs typeface="Courier New" charset="0"/>
              </a:rPr>
              <a:t> </a:t>
            </a:r>
            <a:r>
              <a:rPr lang="en-US" sz="2000" dirty="0" err="1" smtClean="0">
                <a:solidFill>
                  <a:schemeClr val="accent1"/>
                </a:solidFill>
                <a:latin typeface="Courier New" charset="0"/>
                <a:ea typeface="Courier New" charset="0"/>
                <a:cs typeface="Courier New" charset="0"/>
              </a:rPr>
              <a:t>DataSeries</a:t>
            </a:r>
            <a:endParaRPr lang="en-US" sz="2000" dirty="0">
              <a:solidFill>
                <a:schemeClr val="accent1"/>
              </a:solidFill>
              <a:latin typeface="Courier New" charset="0"/>
              <a:ea typeface="Courier New" charset="0"/>
              <a:cs typeface="Courier New" charset="0"/>
            </a:endParaRPr>
          </a:p>
          <a:p>
            <a:endParaRPr lang="en-US" sz="2000" dirty="0" smtClean="0">
              <a:solidFill>
                <a:schemeClr val="accent1"/>
              </a:solidFill>
              <a:latin typeface="Courier New" charset="0"/>
              <a:ea typeface="Courier New" charset="0"/>
              <a:cs typeface="Courier New" charset="0"/>
            </a:endParaRPr>
          </a:p>
          <a:p>
            <a:r>
              <a:rPr lang="en-US" sz="2000" dirty="0" smtClean="0">
                <a:solidFill>
                  <a:schemeClr val="accent1"/>
                </a:solidFill>
                <a:latin typeface="Courier New" charset="0"/>
                <a:ea typeface="Courier New" charset="0"/>
                <a:cs typeface="Courier New" charset="0"/>
              </a:rPr>
              <a:t>pie-chart </a:t>
            </a:r>
            <a:r>
              <a:rPr lang="en-US" sz="2000" dirty="0">
                <a:solidFill>
                  <a:schemeClr val="accent1"/>
                </a:solidFill>
                <a:latin typeface="Courier New" charset="0"/>
                <a:ea typeface="Courier New" charset="0"/>
                <a:cs typeface="Courier New" charset="0"/>
              </a:rPr>
              <a:t>:: </a:t>
            </a:r>
            <a:r>
              <a:rPr lang="en-US" sz="2000" dirty="0" smtClean="0">
                <a:solidFill>
                  <a:schemeClr val="accent1"/>
                </a:solidFill>
                <a:latin typeface="Courier New" charset="0"/>
                <a:ea typeface="Courier New" charset="0"/>
                <a:cs typeface="Courier New" charset="0"/>
              </a:rPr>
              <a:t>(labels::</a:t>
            </a:r>
            <a:r>
              <a:rPr lang="en-US" sz="2000" dirty="0" smtClean="0">
                <a:solidFill>
                  <a:schemeClr val="accent1"/>
                </a:solidFill>
                <a:latin typeface="Courier New" charset="0"/>
                <a:ea typeface="Courier New" charset="0"/>
                <a:cs typeface="Courier New" charset="0"/>
              </a:rPr>
              <a:t>List&lt;String</a:t>
            </a:r>
            <a:r>
              <a:rPr lang="en-US" sz="2000" dirty="0">
                <a:solidFill>
                  <a:schemeClr val="accent1"/>
                </a:solidFill>
                <a:latin typeface="Courier New" charset="0"/>
                <a:ea typeface="Courier New" charset="0"/>
                <a:cs typeface="Courier New" charset="0"/>
              </a:rPr>
              <a:t>&gt;, </a:t>
            </a:r>
            <a:r>
              <a:rPr lang="en-US" sz="2000" dirty="0" smtClean="0">
                <a:solidFill>
                  <a:schemeClr val="accent1"/>
                </a:solidFill>
                <a:latin typeface="Courier New" charset="0"/>
                <a:ea typeface="Courier New" charset="0"/>
                <a:cs typeface="Courier New" charset="0"/>
              </a:rPr>
              <a:t>values::List&lt;Number&gt;) </a:t>
            </a:r>
          </a:p>
          <a:p>
            <a:r>
              <a:rPr lang="en-US" sz="2000" dirty="0">
                <a:solidFill>
                  <a:schemeClr val="accent1"/>
                </a:solidFill>
                <a:latin typeface="Courier New" charset="0"/>
                <a:ea typeface="Courier New" charset="0"/>
                <a:cs typeface="Courier New" charset="0"/>
              </a:rPr>
              <a:t>	</a:t>
            </a:r>
            <a:r>
              <a:rPr lang="en-US" sz="2000" dirty="0" smtClean="0">
                <a:solidFill>
                  <a:schemeClr val="accent1"/>
                </a:solidFill>
                <a:latin typeface="Courier New" charset="0"/>
                <a:ea typeface="Courier New" charset="0"/>
                <a:cs typeface="Courier New" charset="0"/>
              </a:rPr>
              <a:t>						</a:t>
            </a:r>
            <a:r>
              <a:rPr lang="en-US" sz="2000" dirty="0" smtClean="0">
                <a:solidFill>
                  <a:schemeClr val="accent1"/>
                </a:solidFill>
                <a:latin typeface="Courier New" charset="0"/>
                <a:ea typeface="Courier New" charset="0"/>
                <a:cs typeface="Courier New" charset="0"/>
                <a:sym typeface="Wingdings"/>
              </a:rPr>
              <a:t></a:t>
            </a:r>
            <a:r>
              <a:rPr lang="en-US" sz="2000" dirty="0" smtClean="0">
                <a:solidFill>
                  <a:schemeClr val="accent1"/>
                </a:solidFill>
                <a:latin typeface="Courier New" charset="0"/>
                <a:ea typeface="Courier New" charset="0"/>
                <a:cs typeface="Courier New" charset="0"/>
              </a:rPr>
              <a:t> </a:t>
            </a:r>
            <a:r>
              <a:rPr lang="en-US" sz="2000" dirty="0" err="1" smtClean="0">
                <a:solidFill>
                  <a:schemeClr val="accent1"/>
                </a:solidFill>
                <a:latin typeface="Courier New" charset="0"/>
                <a:ea typeface="Courier New" charset="0"/>
                <a:cs typeface="Courier New" charset="0"/>
              </a:rPr>
              <a:t>DataSeries</a:t>
            </a:r>
            <a:endParaRPr lang="en-US" sz="20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Frequency Bar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76400"/>
            <a:ext cx="8610600" cy="44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a:latin typeface="Arial" charset="0"/>
                <a:ea typeface="Arial" charset="0"/>
                <a:cs typeface="Arial" charset="0"/>
              </a:rPr>
              <a:t>Turn to Page </a:t>
            </a:r>
            <a:r>
              <a:rPr lang="en-US" altLang="en-US" sz="2200" dirty="0" smtClean="0">
                <a:latin typeface="Arial" charset="0"/>
                <a:ea typeface="Arial" charset="0"/>
                <a:cs typeface="Arial" charset="0"/>
              </a:rPr>
              <a:t>9</a:t>
            </a:r>
            <a:r>
              <a:rPr lang="mr-IN" altLang="en-US" sz="2200" dirty="0" smtClean="0">
                <a:latin typeface="Arial" charset="0"/>
                <a:ea typeface="Arial" charset="0"/>
                <a:cs typeface="Arial" charset="0"/>
              </a:rPr>
              <a:t>…</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What’s different about this bar chart?</a:t>
            </a:r>
          </a:p>
          <a:p>
            <a:r>
              <a:rPr lang="en-US" sz="2000" dirty="0" err="1" smtClean="0">
                <a:solidFill>
                  <a:schemeClr val="accent1"/>
                </a:solidFill>
                <a:latin typeface="Courier New" charset="0"/>
                <a:ea typeface="Courier New" charset="0"/>
                <a:cs typeface="Courier New" charset="0"/>
              </a:rPr>
              <a:t>freq</a:t>
            </a:r>
            <a:r>
              <a:rPr lang="en-US" sz="2000" dirty="0" smtClean="0">
                <a:solidFill>
                  <a:schemeClr val="accent1"/>
                </a:solidFill>
                <a:latin typeface="Courier New" charset="0"/>
                <a:ea typeface="Courier New" charset="0"/>
                <a:cs typeface="Courier New" charset="0"/>
              </a:rPr>
              <a:t>-bar-chart </a:t>
            </a:r>
            <a:r>
              <a:rPr lang="en-US" sz="2000" dirty="0">
                <a:solidFill>
                  <a:schemeClr val="accent1"/>
                </a:solidFill>
                <a:latin typeface="Courier New" charset="0"/>
                <a:ea typeface="Courier New" charset="0"/>
                <a:cs typeface="Courier New" charset="0"/>
              </a:rPr>
              <a:t>:: </a:t>
            </a:r>
            <a:r>
              <a:rPr lang="en-US" sz="2000" dirty="0" smtClean="0">
                <a:solidFill>
                  <a:schemeClr val="accent1"/>
                </a:solidFill>
                <a:latin typeface="Courier New" charset="0"/>
                <a:ea typeface="Courier New" charset="0"/>
                <a:cs typeface="Courier New" charset="0"/>
              </a:rPr>
              <a:t>(values::List&lt;String&gt;) </a:t>
            </a:r>
            <a:r>
              <a:rPr lang="en-US" sz="2000" dirty="0" smtClean="0">
                <a:solidFill>
                  <a:schemeClr val="accent1"/>
                </a:solidFill>
                <a:latin typeface="Courier New" charset="0"/>
                <a:ea typeface="Courier New" charset="0"/>
                <a:cs typeface="Courier New" charset="0"/>
                <a:sym typeface="Wingdings"/>
              </a:rPr>
              <a:t> </a:t>
            </a:r>
            <a:r>
              <a:rPr lang="en-US" sz="2000" dirty="0" err="1" smtClean="0">
                <a:solidFill>
                  <a:schemeClr val="accent1"/>
                </a:solidFill>
                <a:latin typeface="Courier New" charset="0"/>
                <a:ea typeface="Courier New" charset="0"/>
                <a:cs typeface="Courier New" charset="0"/>
              </a:rPr>
              <a:t>DataSeries</a:t>
            </a:r>
            <a:endParaRPr lang="en-US" sz="2000" dirty="0">
              <a:solidFill>
                <a:schemeClr val="accent1"/>
              </a:solidFill>
              <a:latin typeface="Courier New" charset="0"/>
              <a:ea typeface="Courier New" charset="0"/>
              <a:cs typeface="Courier New" charset="0"/>
            </a:endParaRPr>
          </a:p>
          <a:p>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party</a:t>
            </a:r>
            <a:r>
              <a:rPr lang="en-US" altLang="en-US" sz="2200" dirty="0">
                <a:latin typeface="Arial" charset="0"/>
                <a:ea typeface="Arial" charset="0"/>
                <a:cs typeface="Arial" charset="0"/>
              </a:rPr>
              <a:t> column in the </a:t>
            </a:r>
            <a:r>
              <a:rPr lang="en-US" altLang="en-US" sz="2200" dirty="0">
                <a:latin typeface="Courier New" charset="0"/>
                <a:ea typeface="Courier New" charset="0"/>
                <a:cs typeface="Courier New" charset="0"/>
              </a:rPr>
              <a:t>presidents</a:t>
            </a:r>
            <a:r>
              <a:rPr lang="en-US" altLang="en-US" sz="2200" dirty="0">
                <a:latin typeface="Arial" charset="0"/>
                <a:ea typeface="Arial" charset="0"/>
                <a:cs typeface="Arial" charset="0"/>
              </a:rPr>
              <a:t> 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continent </a:t>
            </a:r>
            <a:r>
              <a:rPr lang="en-US" altLang="en-US" sz="2200" dirty="0">
                <a:latin typeface="Arial" charset="0"/>
                <a:ea typeface="Arial" charset="0"/>
                <a:cs typeface="Arial" charset="0"/>
              </a:rPr>
              <a:t>column in the </a:t>
            </a:r>
            <a:r>
              <a:rPr lang="en-US" altLang="en-US" sz="2200" dirty="0">
                <a:latin typeface="Courier New" charset="0"/>
                <a:ea typeface="Courier New" charset="0"/>
                <a:cs typeface="Courier New" charset="0"/>
              </a:rPr>
              <a:t>countries </a:t>
            </a:r>
            <a:r>
              <a:rPr lang="en-US" altLang="en-US" sz="2200" dirty="0">
                <a:latin typeface="Arial" charset="0"/>
                <a:ea typeface="Arial" charset="0"/>
                <a:cs typeface="Arial" charset="0"/>
              </a:rPr>
              <a:t>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For more practice reading charts, complete Pages </a:t>
            </a:r>
            <a:r>
              <a:rPr lang="en-US" altLang="en-US" sz="2200" dirty="0" smtClean="0">
                <a:latin typeface="Arial" charset="0"/>
                <a:ea typeface="Arial" charset="0"/>
                <a:cs typeface="Arial" charset="0"/>
              </a:rPr>
              <a:t>10-13</a:t>
            </a:r>
            <a:endParaRPr lang="en-US" alt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Visualizing Your Dataset</a:t>
            </a:r>
          </a:p>
        </p:txBody>
      </p:sp>
      <p:sp>
        <p:nvSpPr>
          <p:cNvPr id="4" name="Rectangle 3"/>
          <p:cNvSpPr>
            <a:spLocks noChangeArrowheads="1"/>
          </p:cNvSpPr>
          <p:nvPr/>
        </p:nvSpPr>
        <p:spPr bwMode="auto">
          <a:xfrm>
            <a:off x="304800" y="1819275"/>
            <a:ext cx="8610600" cy="2394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Open your Final Project files (code and report)</a:t>
            </a:r>
          </a:p>
          <a:p>
            <a:pPr marL="234950" indent="-217488" fontAlgn="ctr">
              <a:buClr>
                <a:schemeClr val="bg1"/>
              </a:buClr>
            </a:pPr>
            <a:endParaRPr lang="en-US" sz="2200" dirty="0"/>
          </a:p>
          <a:p>
            <a:pPr marL="234950" indent="-217488" fontAlgn="ctr">
              <a:buClr>
                <a:schemeClr val="bg1"/>
              </a:buClr>
            </a:pPr>
            <a:r>
              <a:rPr lang="en-US" sz="2200" dirty="0"/>
              <a:t>Use the new visualization functions you’ve just learned to work with </a:t>
            </a:r>
            <a:r>
              <a:rPr lang="en-US" sz="2200" b="1" dirty="0"/>
              <a:t>your</a:t>
            </a:r>
            <a:r>
              <a:rPr lang="en-US" sz="2200" dirty="0"/>
              <a:t> dataset.</a:t>
            </a:r>
          </a:p>
          <a:p>
            <a:pPr marL="234950" indent="-217488" fontAlgn="ctr">
              <a:buClr>
                <a:schemeClr val="bg1"/>
              </a:buClr>
            </a:pPr>
            <a:endParaRPr lang="en-US" sz="2200" dirty="0"/>
          </a:p>
          <a:p>
            <a:pPr marL="234950" indent="-217488" fontAlgn="ctr">
              <a:buClr>
                <a:schemeClr val="bg1"/>
              </a:buClr>
            </a:pPr>
            <a:r>
              <a:rPr lang="en-US" sz="2200" dirty="0"/>
              <a:t>Answer Questions 5 and 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89213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t>Unit </a:t>
            </a:r>
            <a:r>
              <a:rPr lang="en-US" dirty="0"/>
              <a:t>4</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389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nSpc>
                <a:spcPct val="150000"/>
              </a:lnSpc>
            </a:pPr>
            <a:r>
              <a:rPr lang="en-US" sz="2400" i="1" dirty="0"/>
              <a:t>“According to the US Census Bureau, the average American household earned more than $45,000 in 2003 - more than 3x the poverty line that year. Does that mean only a small percentage of Americans were in poverty that year?”</a:t>
            </a:r>
            <a:endParaRPr lang="en-US" sz="2400" dirty="0"/>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a:t>
            </a:r>
            <a:r>
              <a:rPr lang="en-US" sz="2000">
                <a:latin typeface="Arial" charset="0"/>
                <a:ea typeface="Arial" charset="0"/>
                <a:cs typeface="Arial" charset="0"/>
              </a:rPr>
              <a:t>Page </a:t>
            </a:r>
            <a:r>
              <a:rPr lang="en-US" sz="2000" smtClean="0">
                <a:latin typeface="Arial" charset="0"/>
                <a:ea typeface="Arial" charset="0"/>
                <a:cs typeface="Arial" charset="0"/>
              </a:rPr>
              <a:t>14</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97077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 Dataset: </a:t>
            </a:r>
            <a:r>
              <a:rPr lang="en-US" dirty="0">
                <a:latin typeface="Courier New" charset="0"/>
                <a:ea typeface="Courier New" charset="0"/>
                <a:cs typeface="Courier New" charset="0"/>
              </a:rPr>
              <a:t>Countries</a:t>
            </a:r>
          </a:p>
        </p:txBody>
      </p:sp>
      <p:sp>
        <p:nvSpPr>
          <p:cNvPr id="4" name="Rectangle 3"/>
          <p:cNvSpPr>
            <a:spLocks noChangeArrowheads="1"/>
          </p:cNvSpPr>
          <p:nvPr/>
        </p:nvSpPr>
        <p:spPr bwMode="auto">
          <a:xfrm>
            <a:off x="304800" y="1819275"/>
            <a:ext cx="8610600" cy="421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3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 and click Run</a:t>
            </a:r>
          </a:p>
          <a:p>
            <a:pPr marL="342900" indent="-342900" eaLnBrk="1" hangingPunct="1">
              <a:spcAft>
                <a:spcPts val="1800"/>
              </a:spcAft>
              <a:buClr>
                <a:srgbClr val="4C4C4C"/>
              </a:buClr>
              <a:buSzTx/>
            </a:pPr>
            <a:r>
              <a:rPr lang="en-US" sz="2400" dirty="0">
                <a:latin typeface="Arial" charset="0"/>
                <a:ea typeface="Arial" charset="0"/>
                <a:cs typeface="Arial" charset="0"/>
              </a:rPr>
              <a:t>Review: </a:t>
            </a:r>
          </a:p>
          <a:p>
            <a:pPr marL="1085850" lvl="1" indent="-342900" eaLnBrk="1" hangingPunct="1">
              <a:spcAft>
                <a:spcPts val="1800"/>
              </a:spcAft>
              <a:buClr>
                <a:srgbClr val="4C4C4C"/>
              </a:buClr>
              <a:buSzTx/>
            </a:pPr>
            <a:r>
              <a:rPr lang="en-US" sz="2000" dirty="0">
                <a:latin typeface="Arial" charset="0"/>
                <a:ea typeface="Arial" charset="0"/>
                <a:cs typeface="Arial" charset="0"/>
              </a:rPr>
              <a:t>What tables are being loaded here?</a:t>
            </a:r>
          </a:p>
          <a:p>
            <a:pPr marL="1085850" lvl="1" indent="-342900" eaLnBrk="1" hangingPunct="1">
              <a:spcAft>
                <a:spcPts val="1800"/>
              </a:spcAft>
              <a:buClr>
                <a:srgbClr val="4C4C4C"/>
              </a:buClr>
              <a:buSzTx/>
            </a:pPr>
            <a:r>
              <a:rPr lang="en-US" sz="2000" dirty="0">
                <a:latin typeface="Arial" charset="0"/>
                <a:ea typeface="Arial" charset="0"/>
                <a:cs typeface="Arial" charset="0"/>
              </a:rPr>
              <a:t>What are the columns of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a:t>
            </a:r>
          </a:p>
          <a:p>
            <a:pPr marL="1085850" lvl="1" indent="-342900" eaLnBrk="1" hangingPunct="1">
              <a:spcAft>
                <a:spcPts val="1800"/>
              </a:spcAft>
              <a:buClr>
                <a:srgbClr val="4C4C4C"/>
              </a:buClr>
              <a:buSzTx/>
            </a:pPr>
            <a:r>
              <a:rPr lang="en-US" sz="2000" dirty="0">
                <a:latin typeface="Arial" charset="0"/>
                <a:ea typeface="Arial" charset="0"/>
                <a:cs typeface="Arial" charset="0"/>
              </a:rPr>
              <a:t>Are they categorical or quantitative?</a:t>
            </a:r>
          </a:p>
          <a:p>
            <a:pPr marL="1085850" lvl="1" indent="-342900" eaLnBrk="1" hangingPunct="1">
              <a:spcAft>
                <a:spcPts val="1800"/>
              </a:spcAft>
              <a:buClr>
                <a:srgbClr val="4C4C4C"/>
              </a:buClr>
              <a:buSzTx/>
            </a:pPr>
            <a:r>
              <a:rPr lang="en-US" sz="2000" dirty="0">
                <a:latin typeface="Arial" charset="0"/>
                <a:ea typeface="Arial" charset="0"/>
                <a:cs typeface="Arial" charset="0"/>
              </a:rPr>
              <a:t>What do they tell us about each country?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17856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Review</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958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spcAft>
                <a:spcPts val="1800"/>
              </a:spcAft>
              <a:buClr>
                <a:srgbClr val="4C4C4C"/>
              </a:buClr>
              <a:buSzTx/>
              <a:buNone/>
            </a:pPr>
            <a:r>
              <a:rPr lang="en-US" altLang="en-US" sz="2400" dirty="0">
                <a:latin typeface="Courier New" charset="0"/>
                <a:ea typeface="Courier New" charset="0"/>
                <a:cs typeface="Courier New" charset="0"/>
              </a:rPr>
              <a:t>a = [list: 1, 1 , 4]</a:t>
            </a:r>
            <a:endParaRPr lang="en-US" sz="2400" dirty="0">
              <a:latin typeface="Courier New" charset="0"/>
              <a:ea typeface="Courier New" charset="0"/>
              <a:cs typeface="Courier New"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What is the </a:t>
            </a:r>
            <a:r>
              <a:rPr lang="en-US" sz="2200" i="1" dirty="0">
                <a:latin typeface="Arial" charset="0"/>
                <a:ea typeface="Arial" charset="0"/>
                <a:cs typeface="Arial" charset="0"/>
              </a:rPr>
              <a:t>Name</a:t>
            </a:r>
            <a:r>
              <a:rPr lang="en-US" sz="2200" dirty="0">
                <a:latin typeface="Arial" charset="0"/>
                <a:ea typeface="Arial" charset="0"/>
                <a:cs typeface="Arial" charset="0"/>
              </a:rPr>
              <a:t> of this list?</a:t>
            </a:r>
          </a:p>
          <a:p>
            <a:pPr marL="342900" indent="-342900" eaLnBrk="1" hangingPunct="1">
              <a:spcAft>
                <a:spcPts val="1800"/>
              </a:spcAft>
              <a:buClr>
                <a:srgbClr val="4C4C4C"/>
              </a:buClr>
              <a:buSzTx/>
            </a:pPr>
            <a:r>
              <a:rPr lang="en-US" sz="2200" dirty="0">
                <a:latin typeface="Arial" charset="0"/>
                <a:ea typeface="Arial" charset="0"/>
                <a:cs typeface="Arial" charset="0"/>
              </a:rPr>
              <a:t>What is its </a:t>
            </a:r>
            <a:r>
              <a:rPr lang="en-US" sz="2200" i="1" dirty="0">
                <a:latin typeface="Arial" charset="0"/>
                <a:ea typeface="Arial" charset="0"/>
                <a:cs typeface="Arial" charset="0"/>
              </a:rPr>
              <a:t>Type</a:t>
            </a:r>
            <a:r>
              <a:rPr lang="en-US" sz="2200" i="1" dirty="0" smtClean="0">
                <a:latin typeface="Arial" charset="0"/>
                <a:ea typeface="Arial" charset="0"/>
                <a:cs typeface="Arial" charset="0"/>
              </a:rPr>
              <a:t>?</a:t>
            </a:r>
          </a:p>
          <a:p>
            <a:pPr marL="342900" indent="-342900" eaLnBrk="1" hangingPunct="1">
              <a:spcAft>
                <a:spcPts val="1800"/>
              </a:spcAft>
              <a:buClr>
                <a:srgbClr val="4C4C4C"/>
              </a:buClr>
              <a:buSzTx/>
            </a:pPr>
            <a:endParaRPr lang="en-US" sz="2200" i="1" dirty="0">
              <a:latin typeface="Arial" charset="0"/>
              <a:ea typeface="Arial" charset="0"/>
              <a:cs typeface="Arial" charset="0"/>
            </a:endParaRPr>
          </a:p>
          <a:p>
            <a:pPr algn="ctr" eaLnBrk="1" hangingPunct="1">
              <a:spcAft>
                <a:spcPts val="1800"/>
              </a:spcAft>
              <a:buClr>
                <a:srgbClr val="4C4C4C"/>
              </a:buClr>
              <a:buSzTx/>
              <a:buNone/>
            </a:pPr>
            <a:r>
              <a:rPr lang="en-US" altLang="en-US" sz="2400" dirty="0" smtClean="0">
                <a:latin typeface="Courier New" charset="0"/>
                <a:ea typeface="Courier New" charset="0"/>
                <a:cs typeface="Courier New" charset="0"/>
              </a:rPr>
              <a:t>b </a:t>
            </a:r>
            <a:r>
              <a:rPr lang="en-US" altLang="en-US" sz="2400" dirty="0">
                <a:latin typeface="Courier New" charset="0"/>
                <a:ea typeface="Courier New" charset="0"/>
                <a:cs typeface="Courier New" charset="0"/>
              </a:rPr>
              <a:t>= [list: </a:t>
            </a:r>
            <a:r>
              <a:rPr lang="en-US" altLang="en-US" sz="2400" dirty="0" smtClean="0">
                <a:latin typeface="Courier New" charset="0"/>
                <a:ea typeface="Courier New" charset="0"/>
                <a:cs typeface="Courier New" charset="0"/>
              </a:rPr>
              <a:t>[list: 1, 2], [list: 3, 4]]</a:t>
            </a:r>
            <a:endParaRPr lang="en-US" sz="2400" dirty="0">
              <a:latin typeface="Courier New" charset="0"/>
              <a:ea typeface="Courier New" charset="0"/>
              <a:cs typeface="Courier New"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What is the </a:t>
            </a:r>
            <a:r>
              <a:rPr lang="en-US" sz="2200" i="1" dirty="0">
                <a:latin typeface="Arial" charset="0"/>
                <a:ea typeface="Arial" charset="0"/>
                <a:cs typeface="Arial" charset="0"/>
              </a:rPr>
              <a:t>Name</a:t>
            </a:r>
            <a:r>
              <a:rPr lang="en-US" sz="2200" dirty="0">
                <a:latin typeface="Arial" charset="0"/>
                <a:ea typeface="Arial" charset="0"/>
                <a:cs typeface="Arial" charset="0"/>
              </a:rPr>
              <a:t> of this list?</a:t>
            </a:r>
          </a:p>
          <a:p>
            <a:pPr marL="342900" indent="-342900" eaLnBrk="1" hangingPunct="1">
              <a:spcAft>
                <a:spcPts val="1800"/>
              </a:spcAft>
              <a:buClr>
                <a:srgbClr val="4C4C4C"/>
              </a:buClr>
              <a:buSzTx/>
            </a:pPr>
            <a:r>
              <a:rPr lang="en-US" sz="2200" dirty="0">
                <a:latin typeface="Arial" charset="0"/>
                <a:ea typeface="Arial" charset="0"/>
                <a:cs typeface="Arial" charset="0"/>
              </a:rPr>
              <a:t>What is its </a:t>
            </a:r>
            <a:r>
              <a:rPr lang="en-US" sz="2200" i="1" dirty="0">
                <a:latin typeface="Arial" charset="0"/>
                <a:ea typeface="Arial" charset="0"/>
                <a:cs typeface="Arial" charset="0"/>
              </a:rPr>
              <a:t>Type?</a:t>
            </a:r>
          </a:p>
          <a:p>
            <a:pPr marL="342900" indent="-342900" eaLnBrk="1" hangingPunct="1">
              <a:spcAft>
                <a:spcPts val="1800"/>
              </a:spcAft>
              <a:buClr>
                <a:srgbClr val="4C4C4C"/>
              </a:buClr>
              <a:buSzTx/>
            </a:pPr>
            <a:endParaRPr lang="en-US" sz="2200" i="1"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6" name="Rectangle 5"/>
          <p:cNvSpPr/>
          <p:nvPr/>
        </p:nvSpPr>
        <p:spPr>
          <a:xfrm>
            <a:off x="3157695" y="31092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
        <p:nvSpPr>
          <p:cNvPr id="7" name="Rectangle 6"/>
          <p:cNvSpPr/>
          <p:nvPr/>
        </p:nvSpPr>
        <p:spPr>
          <a:xfrm>
            <a:off x="3081495" y="5719118"/>
            <a:ext cx="4424609" cy="461665"/>
          </a:xfrm>
          <a:prstGeom prst="rect">
            <a:avLst/>
          </a:prstGeom>
        </p:spPr>
        <p:txBody>
          <a:bodyPr wrap="none">
            <a:spAutoFit/>
          </a:bodyPr>
          <a:lstStyle/>
          <a:p>
            <a:r>
              <a:rPr lang="en-US" b="1" dirty="0" smtClean="0">
                <a:solidFill>
                  <a:schemeClr val="accent1"/>
                </a:solidFill>
                <a:latin typeface="Courier New" charset="0"/>
                <a:ea typeface="Courier New" charset="0"/>
                <a:cs typeface="Courier New" charset="0"/>
              </a:rPr>
              <a:t>List&lt;                 &gt;</a:t>
            </a:r>
            <a:endParaRPr lang="en-US" dirty="0"/>
          </a:p>
        </p:txBody>
      </p:sp>
      <p:sp>
        <p:nvSpPr>
          <p:cNvPr id="5" name="Rectangle 4"/>
          <p:cNvSpPr/>
          <p:nvPr/>
        </p:nvSpPr>
        <p:spPr>
          <a:xfrm>
            <a:off x="4337050" y="5719054"/>
            <a:ext cx="2396810" cy="461665"/>
          </a:xfrm>
          <a:prstGeom prst="rect">
            <a:avLst/>
          </a:prstGeom>
        </p:spPr>
        <p:txBody>
          <a:bodyPr wrap="none">
            <a:spAutoFit/>
          </a:bodyPr>
          <a:lstStyle/>
          <a:p>
            <a:r>
              <a:rPr lang="en-US" b="1" i="1" dirty="0">
                <a:solidFill>
                  <a:schemeClr val="accent1"/>
                </a:solidFill>
                <a:latin typeface="Courier New" charset="0"/>
                <a:ea typeface="Courier New" charset="0"/>
                <a:cs typeface="Courier New" charset="0"/>
              </a:rPr>
              <a:t>List&lt;Number&gt;</a:t>
            </a:r>
            <a:endParaRPr lang="en-US" b="1" i="1" dirty="0"/>
          </a:p>
        </p:txBody>
      </p:sp>
    </p:spTree>
    <p:extLst>
      <p:ext uri="{BB962C8B-B14F-4D97-AF65-F5344CB8AC3E}">
        <p14:creationId xmlns:p14="http://schemas.microsoft.com/office/powerpoint/2010/main" val="1158696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P spid="6" grpId="0"/>
      <p:bldP spid="7"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20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Mean</a:t>
            </a:r>
            <a:r>
              <a:rPr lang="en-US" sz="2200" dirty="0">
                <a:latin typeface="Arial" charset="0"/>
                <a:ea typeface="Arial" charset="0"/>
                <a:cs typeface="Arial" charset="0"/>
              </a:rPr>
              <a:t> is the sum of the elements of a list, divided by the length of the list.</a:t>
            </a:r>
          </a:p>
          <a:p>
            <a:pPr marL="342900" indent="-342900" eaLnBrk="1" hangingPunct="1">
              <a:spcAft>
                <a:spcPts val="1800"/>
              </a:spcAft>
              <a:buClr>
                <a:srgbClr val="4C4C4C"/>
              </a:buClr>
              <a:buSzTx/>
            </a:pPr>
            <a:r>
              <a:rPr lang="en-US" sz="2200" dirty="0">
                <a:latin typeface="Arial" charset="0"/>
                <a:ea typeface="Arial" charset="0"/>
                <a:cs typeface="Arial" charset="0"/>
              </a:rPr>
              <a:t>Turn to Page </a:t>
            </a:r>
            <a:r>
              <a:rPr lang="en-US" sz="2200" dirty="0" smtClean="0">
                <a:latin typeface="Arial" charset="0"/>
                <a:ea typeface="Arial" charset="0"/>
                <a:cs typeface="Arial" charset="0"/>
              </a:rPr>
              <a:t>15</a:t>
            </a:r>
            <a:r>
              <a:rPr lang="mr-IN" sz="2200" dirty="0" smtClean="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function! What do you think its contract </a:t>
            </a:r>
            <a:r>
              <a:rPr lang="en-US" sz="2200" dirty="0" smtClean="0">
                <a:latin typeface="Arial" charset="0"/>
                <a:ea typeface="Arial" charset="0"/>
                <a:cs typeface="Arial" charset="0"/>
              </a:rPr>
              <a:t>is?</a:t>
            </a:r>
          </a:p>
          <a:p>
            <a:pPr lvl="1" eaLnBrk="1" hangingPunct="1">
              <a:spcAft>
                <a:spcPts val="0"/>
              </a:spcAft>
              <a:buClr>
                <a:srgbClr val="4C4C4C"/>
              </a:buClr>
              <a:buSzTx/>
              <a:buNone/>
            </a:pPr>
            <a:r>
              <a:rPr lang="en-US" dirty="0" smtClean="0">
                <a:solidFill>
                  <a:schemeClr val="accent1"/>
                </a:solidFill>
                <a:latin typeface="Courier New" charset="0"/>
                <a:ea typeface="Courier New" charset="0"/>
                <a:cs typeface="Courier New" charset="0"/>
              </a:rPr>
              <a:t>mean :: (l :: List&lt;Number&gt;) </a:t>
            </a:r>
            <a:r>
              <a:rPr lang="en-US" dirty="0" smtClean="0">
                <a:solidFill>
                  <a:schemeClr val="accent1"/>
                </a:solidFill>
                <a:latin typeface="Courier New" charset="0"/>
                <a:ea typeface="Courier New" charset="0"/>
                <a:cs typeface="Courier New" charset="0"/>
                <a:sym typeface="Wingdings"/>
              </a:rPr>
              <a:t> Number</a:t>
            </a:r>
          </a:p>
          <a:p>
            <a:pPr lvl="1" eaLnBrk="1" hangingPunct="1">
              <a:spcAft>
                <a:spcPts val="0"/>
              </a:spcAft>
              <a:buClr>
                <a:srgbClr val="4C4C4C"/>
              </a:buClr>
              <a:buSzTx/>
              <a:buNone/>
            </a:pPr>
            <a:r>
              <a:rPr lang="en-US" dirty="0" smtClean="0">
                <a:solidFill>
                  <a:schemeClr val="bg1"/>
                </a:solidFill>
                <a:latin typeface="Courier New" charset="0"/>
                <a:ea typeface="Courier New" charset="0"/>
                <a:cs typeface="Courier New" charset="0"/>
                <a:sym typeface="Wingdings"/>
              </a:rPr>
              <a:t>mean</a:t>
            </a:r>
            <a:r>
              <a:rPr lang="en-US" dirty="0">
                <a:solidFill>
                  <a:schemeClr val="bg1"/>
                </a:solidFill>
                <a:latin typeface="Courier New" charset="0"/>
                <a:ea typeface="Courier New" charset="0"/>
                <a:cs typeface="Courier New" charset="0"/>
                <a:sym typeface="Wingdings"/>
              </a:rPr>
              <a:t>([list: 1, 2, 3, 4])</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sym typeface="Wingdings"/>
            </a:endParaRPr>
          </a:p>
          <a:p>
            <a:pPr marL="342900" indent="-342900" eaLnBrk="1" hangingPunct="1">
              <a:spcAft>
                <a:spcPts val="180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Is that what you wrote</a:t>
            </a:r>
            <a:r>
              <a:rPr lang="en-US" sz="2200" dirty="0" smtClean="0">
                <a:latin typeface="Arial" charset="0"/>
                <a:ea typeface="Arial" charset="0"/>
                <a:cs typeface="Arial" charset="0"/>
              </a:rPr>
              <a:t>?</a:t>
            </a:r>
            <a:endParaRPr 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25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Authentic &amp; Accessible</a:t>
            </a:r>
          </a:p>
        </p:txBody>
      </p:sp>
      <p:sp>
        <p:nvSpPr>
          <p:cNvPr id="3" name="Content Placeholder 2"/>
          <p:cNvSpPr>
            <a:spLocks noGrp="1"/>
          </p:cNvSpPr>
          <p:nvPr>
            <p:ph idx="1"/>
          </p:nvPr>
        </p:nvSpPr>
        <p:spPr/>
        <p:txBody>
          <a:bodyPr/>
          <a:lstStyle/>
          <a:p>
            <a:pPr>
              <a:lnSpc>
                <a:spcPct val="200000"/>
              </a:lnSpc>
            </a:pPr>
            <a:r>
              <a:rPr lang="en-US" altLang="en-US" sz="2400" dirty="0">
                <a:ea typeface="ＭＳ Ｐゴシック" charset="-128"/>
                <a:cs typeface="Helvetica" charset="0"/>
              </a:rPr>
              <a:t>Build a DS tool made for learning!</a:t>
            </a:r>
          </a:p>
          <a:p>
            <a:pPr>
              <a:lnSpc>
                <a:spcPct val="200000"/>
              </a:lnSpc>
            </a:pPr>
            <a:r>
              <a:rPr lang="en-US" altLang="en-US" sz="2400" dirty="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a:ea typeface="ＭＳ Ｐゴシック" charset="-128"/>
                <a:cs typeface="Helvetica" charset="0"/>
              </a:rPr>
              <a:t>If tables are </a:t>
            </a:r>
            <a:r>
              <a:rPr lang="en-US" altLang="en-US" sz="2400" i="1" dirty="0">
                <a:ea typeface="ＭＳ Ｐゴシック" charset="-128"/>
                <a:cs typeface="Helvetica" charset="0"/>
              </a:rPr>
              <a:t>values</a:t>
            </a:r>
            <a:r>
              <a:rPr lang="en-US" altLang="en-US" sz="2400" dirty="0">
                <a:ea typeface="ＭＳ Ｐゴシック" charset="-128"/>
                <a:cs typeface="Helvetica" charset="0"/>
              </a:rPr>
              <a:t>, queries are </a:t>
            </a:r>
            <a:r>
              <a:rPr lang="en-US" altLang="en-US" sz="2400" i="1" dirty="0">
                <a:ea typeface="ＭＳ Ｐゴシック" charset="-128"/>
                <a:cs typeface="Helvetica" charset="0"/>
              </a:rPr>
              <a:t>expressions</a:t>
            </a:r>
          </a:p>
          <a:p>
            <a:pPr lvl="1">
              <a:lnSpc>
                <a:spcPct val="200000"/>
              </a:lnSpc>
              <a:buFont typeface="Wingdings" charset="2"/>
              <a:buChar char="Ø"/>
            </a:pPr>
            <a:r>
              <a:rPr lang="en-US" altLang="en-US" sz="2000" dirty="0">
                <a:ea typeface="ＭＳ Ｐゴシック" charset="-128"/>
                <a:cs typeface="Helvetica" charset="0"/>
              </a:rPr>
              <a:t>You can teach a real DS course </a:t>
            </a:r>
            <a:r>
              <a:rPr lang="mr-IN" altLang="en-US" sz="2000" dirty="0">
                <a:ea typeface="ＭＳ Ｐゴシック" charset="-128"/>
                <a:cs typeface="Helvetica" charset="0"/>
              </a:rPr>
              <a:t>–</a:t>
            </a:r>
            <a:r>
              <a:rPr lang="en-US" altLang="en-US" sz="2000" dirty="0">
                <a:ea typeface="ＭＳ Ｐゴシック" charset="-128"/>
                <a:cs typeface="Helvetica" charset="0"/>
              </a:rPr>
              <a:t> </a:t>
            </a:r>
            <a:r>
              <a:rPr lang="en-US" altLang="en-US" sz="2000" i="1" dirty="0">
                <a:ea typeface="ＭＳ Ｐゴシック" charset="-128"/>
                <a:cs typeface="Helvetica" charset="0"/>
              </a:rPr>
              <a:t>with #</a:t>
            </a:r>
            <a:r>
              <a:rPr lang="en-US" altLang="en-US" sz="2000" i="1" dirty="0" err="1">
                <a:ea typeface="ＭＳ Ｐゴシック" charset="-128"/>
                <a:cs typeface="Helvetica" charset="0"/>
              </a:rPr>
              <a:t>NoLoops</a:t>
            </a:r>
            <a:r>
              <a:rPr lang="en-US" altLang="en-US" sz="2000" i="1" dirty="0">
                <a:ea typeface="ＭＳ Ｐゴシック" charset="-128"/>
                <a:cs typeface="Helvetica" charset="0"/>
              </a:rPr>
              <a:t> and #</a:t>
            </a:r>
            <a:r>
              <a:rPr lang="en-US" altLang="en-US" sz="2000" i="1" dirty="0" err="1">
                <a:ea typeface="ＭＳ Ｐゴシック" charset="-128"/>
                <a:cs typeface="Helvetica" charset="0"/>
              </a:rPr>
              <a:t>NoArrays</a:t>
            </a:r>
            <a:r>
              <a:rPr lang="en-US" altLang="en-US" sz="2000" i="1" dirty="0">
                <a:ea typeface="ＭＳ Ｐゴシック" charset="-128"/>
                <a:cs typeface="Helvetica" charset="0"/>
              </a:rPr>
              <a:t>!</a:t>
            </a:r>
          </a:p>
          <a:p>
            <a:pPr>
              <a:lnSpc>
                <a:spcPct val="200000"/>
              </a:lnSpc>
            </a:pPr>
            <a:r>
              <a:rPr lang="en-US" altLang="en-US" sz="2400" dirty="0">
                <a:ea typeface="ＭＳ Ｐゴシック" charset="-128"/>
                <a:cs typeface="Helvetica" charset="0"/>
              </a:rPr>
              <a:t>Getting the tool right is necessary, but not sufficient</a:t>
            </a: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610600" cy="515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Median</a:t>
            </a:r>
            <a:r>
              <a:rPr lang="en-US" sz="2200" dirty="0">
                <a:latin typeface="Arial" charset="0"/>
                <a:ea typeface="Arial" charset="0"/>
                <a:cs typeface="Arial" charset="0"/>
              </a:rPr>
              <a:t> is the “middle” value of a list of numbers. </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 1]</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a:t>
            </a:r>
            <a:r>
              <a:rPr lang="en-US" sz="2200" dirty="0" smtClean="0">
                <a:latin typeface="Arial" charset="0"/>
                <a:ea typeface="Arial" charset="0"/>
                <a:cs typeface="Arial" charset="0"/>
              </a:rPr>
              <a:t>15</a:t>
            </a:r>
            <a:r>
              <a:rPr lang="mr-IN" sz="2200" dirty="0" smtClean="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median </a:t>
            </a:r>
            <a:r>
              <a:rPr lang="en-US" sz="2200" dirty="0">
                <a:latin typeface="Arial" charset="0"/>
                <a:ea typeface="Arial" charset="0"/>
                <a:cs typeface="Arial" charset="0"/>
              </a:rPr>
              <a:t>function! What do you think its contract is?</a:t>
            </a:r>
          </a:p>
          <a:p>
            <a:pPr lvl="1" eaLnBrk="1" hangingPunct="1">
              <a:spcAft>
                <a:spcPts val="0"/>
              </a:spcAft>
              <a:buClr>
                <a:srgbClr val="4C4C4C"/>
              </a:buClr>
              <a:buSzTx/>
              <a:buNone/>
            </a:pPr>
            <a:r>
              <a:rPr lang="en-US" dirty="0" smtClean="0">
                <a:solidFill>
                  <a:schemeClr val="accent1"/>
                </a:solidFill>
                <a:latin typeface="Courier New" charset="0"/>
                <a:ea typeface="Courier New" charset="0"/>
                <a:cs typeface="Courier New" charset="0"/>
              </a:rPr>
              <a:t>median </a:t>
            </a:r>
            <a:r>
              <a:rPr lang="en-US" dirty="0">
                <a:solidFill>
                  <a:schemeClr val="accent1"/>
                </a:solidFill>
                <a:latin typeface="Courier New" charset="0"/>
                <a:ea typeface="Courier New" charset="0"/>
                <a:cs typeface="Courier New" charset="0"/>
              </a:rPr>
              <a:t>:: </a:t>
            </a:r>
            <a:r>
              <a:rPr lang="en-US" dirty="0" smtClean="0">
                <a:solidFill>
                  <a:schemeClr val="accent1"/>
                </a:solidFill>
                <a:latin typeface="Courier New" charset="0"/>
                <a:ea typeface="Courier New" charset="0"/>
                <a:cs typeface="Courier New" charset="0"/>
              </a:rPr>
              <a:t>(l :: List&lt;Number&gt;) </a:t>
            </a:r>
            <a:r>
              <a:rPr lang="en-US" dirty="0">
                <a:solidFill>
                  <a:schemeClr val="accent1"/>
                </a:solidFill>
                <a:latin typeface="Courier New" charset="0"/>
                <a:ea typeface="Courier New" charset="0"/>
                <a:cs typeface="Courier New" charset="0"/>
                <a:sym typeface="Wingdings"/>
              </a:rPr>
              <a:t> Number</a:t>
            </a:r>
          </a:p>
          <a:p>
            <a:pPr lvl="1" eaLnBrk="1" hangingPunct="1">
              <a:spcAft>
                <a:spcPts val="0"/>
              </a:spcAft>
              <a:buClr>
                <a:srgbClr val="4C4C4C"/>
              </a:buClr>
              <a:buSzTx/>
              <a:buNone/>
            </a:pPr>
            <a:r>
              <a:rPr lang="en-US" dirty="0">
                <a:solidFill>
                  <a:schemeClr val="bg1"/>
                </a:solidFill>
                <a:latin typeface="Courier New" charset="0"/>
                <a:ea typeface="Courier New" charset="0"/>
                <a:cs typeface="Courier New" charset="0"/>
                <a:sym typeface="Wingdings"/>
              </a:rPr>
              <a:t>median([list: 2, 3, 1])</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median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a:t>
            </a:r>
            <a:r>
              <a:rPr lang="en-US" sz="2200" dirty="0" smtClean="0">
                <a:latin typeface="Arial" charset="0"/>
                <a:ea typeface="Arial" charset="0"/>
                <a:cs typeface="Arial" charset="0"/>
              </a:rPr>
              <a:t>Is that what you wrote?</a:t>
            </a:r>
            <a:endParaRPr lang="en-US" sz="2200" dirty="0">
              <a:latin typeface="Arial" charset="0"/>
              <a:ea typeface="Arial" charset="0"/>
              <a:cs typeface="Arial" charset="0"/>
            </a:endParaRP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2362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470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Mode </a:t>
            </a:r>
            <a:r>
              <a:rPr lang="en-US" sz="2200" dirty="0">
                <a:latin typeface="Arial" charset="0"/>
                <a:ea typeface="Arial" charset="0"/>
                <a:cs typeface="Arial" charset="0"/>
              </a:rPr>
              <a:t>is the element that appears </a:t>
            </a:r>
            <a:r>
              <a:rPr lang="en-US" sz="2200" i="1" dirty="0">
                <a:latin typeface="Arial" charset="0"/>
                <a:ea typeface="Arial" charset="0"/>
                <a:cs typeface="Arial" charset="0"/>
              </a:rPr>
              <a:t>most often</a:t>
            </a:r>
            <a:r>
              <a:rPr lang="en-US" sz="2200" dirty="0">
                <a:latin typeface="Arial" charset="0"/>
                <a:ea typeface="Arial" charset="0"/>
                <a:cs typeface="Arial" charset="0"/>
              </a:rPr>
              <a:t> in a list.</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2, 2, 3, 4]</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1, 2, 3, 4, 4]</a:t>
            </a:r>
            <a:r>
              <a:rPr lang="en-US" sz="2200" dirty="0">
                <a:latin typeface="Arial" charset="0"/>
                <a:ea typeface="Arial" charset="0"/>
                <a:cs typeface="Arial" charset="0"/>
              </a:rPr>
              <a:t>? Why?</a:t>
            </a:r>
          </a:p>
          <a:p>
            <a:pPr marL="342900" indent="-342900" eaLnBrk="1" hangingPunct="1">
              <a:spcAft>
                <a:spcPts val="0"/>
              </a:spcAft>
              <a:buClr>
                <a:srgbClr val="4C4C4C"/>
              </a:buClr>
              <a:buSzTx/>
            </a:pPr>
            <a:r>
              <a:rPr lang="en-US" sz="2200" dirty="0" smtClean="0">
                <a:latin typeface="Arial" charset="0"/>
                <a:ea typeface="Arial" charset="0"/>
                <a:cs typeface="Arial" charset="0"/>
              </a:rPr>
              <a:t>We </a:t>
            </a:r>
            <a:r>
              <a:rPr lang="en-US" sz="2200" dirty="0">
                <a:latin typeface="Arial" charset="0"/>
                <a:ea typeface="Arial" charset="0"/>
                <a:cs typeface="Arial" charset="0"/>
              </a:rPr>
              <a:t>have </a:t>
            </a:r>
            <a:r>
              <a:rPr lang="en-US" sz="2200" dirty="0" smtClean="0">
                <a:latin typeface="Arial" charset="0"/>
                <a:ea typeface="Arial" charset="0"/>
                <a:cs typeface="Arial" charset="0"/>
              </a:rPr>
              <a:t>several </a:t>
            </a:r>
            <a:r>
              <a:rPr lang="en-US" sz="2200" dirty="0">
                <a:latin typeface="Courier New" charset="0"/>
                <a:ea typeface="Courier New" charset="0"/>
                <a:cs typeface="Courier New" charset="0"/>
              </a:rPr>
              <a:t>mode </a:t>
            </a:r>
            <a:r>
              <a:rPr lang="en-US" sz="2200" dirty="0" smtClean="0">
                <a:latin typeface="Arial" charset="0"/>
                <a:ea typeface="Arial" charset="0"/>
                <a:cs typeface="Arial" charset="0"/>
              </a:rPr>
              <a:t>functions:</a:t>
            </a:r>
            <a:endParaRPr lang="en-US" sz="2200" dirty="0">
              <a:latin typeface="Arial" charset="0"/>
              <a:ea typeface="Arial" charset="0"/>
              <a:cs typeface="Arial" charset="0"/>
            </a:endParaRPr>
          </a:p>
          <a:p>
            <a:pPr eaLnBrk="1" hangingPunct="1">
              <a:spcBef>
                <a:spcPts val="0"/>
              </a:spcBef>
              <a:spcAft>
                <a:spcPts val="0"/>
              </a:spcAft>
              <a:buClr>
                <a:srgbClr val="4C4C4C"/>
              </a:buClr>
              <a:buSzTx/>
              <a:buNone/>
            </a:pPr>
            <a:r>
              <a:rPr lang="en-US" sz="2400" dirty="0" smtClean="0">
                <a:solidFill>
                  <a:schemeClr val="accent1"/>
                </a:solidFill>
                <a:latin typeface="Courier New" charset="0"/>
                <a:ea typeface="Courier New" charset="0"/>
                <a:cs typeface="Courier New" charset="0"/>
              </a:rPr>
              <a:t>modes :: (l :: List&lt;Number&gt;) </a:t>
            </a:r>
            <a:r>
              <a:rPr lang="en-US" sz="2400" dirty="0" smtClean="0">
                <a:solidFill>
                  <a:schemeClr val="accent1"/>
                </a:solidFill>
                <a:latin typeface="Courier New" charset="0"/>
                <a:ea typeface="Courier New" charset="0"/>
                <a:cs typeface="Courier New" charset="0"/>
                <a:sym typeface="Wingdings"/>
              </a:rPr>
              <a:t> List&lt;Number&gt;</a:t>
            </a:r>
          </a:p>
          <a:p>
            <a:pPr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m</a:t>
            </a:r>
            <a:r>
              <a:rPr lang="en-US" sz="2400" dirty="0" smtClean="0">
                <a:solidFill>
                  <a:schemeClr val="accent1"/>
                </a:solidFill>
                <a:latin typeface="Courier New" charset="0"/>
                <a:ea typeface="Courier New" charset="0"/>
                <a:cs typeface="Courier New" charset="0"/>
              </a:rPr>
              <a:t>ode-smallest </a:t>
            </a:r>
            <a:r>
              <a:rPr lang="en-US" sz="2400" dirty="0">
                <a:solidFill>
                  <a:schemeClr val="accent1"/>
                </a:solidFill>
                <a:latin typeface="Courier New" charset="0"/>
                <a:ea typeface="Courier New" charset="0"/>
                <a:cs typeface="Courier New" charset="0"/>
              </a:rPr>
              <a:t>:: (l :: </a:t>
            </a:r>
            <a:r>
              <a:rPr lang="en-US" sz="2400" dirty="0" smtClean="0">
                <a:solidFill>
                  <a:schemeClr val="accent1"/>
                </a:solidFill>
                <a:latin typeface="Courier New" charset="0"/>
                <a:ea typeface="Courier New" charset="0"/>
                <a:cs typeface="Courier New" charset="0"/>
              </a:rPr>
              <a:t>List&lt;Number&gt;) </a:t>
            </a:r>
            <a:r>
              <a:rPr lang="en-US" sz="2400" dirty="0">
                <a:solidFill>
                  <a:schemeClr val="accent1"/>
                </a:solidFill>
                <a:latin typeface="Courier New" charset="0"/>
                <a:ea typeface="Courier New" charset="0"/>
                <a:cs typeface="Courier New" charset="0"/>
                <a:sym typeface="Wingdings"/>
              </a:rPr>
              <a:t> </a:t>
            </a:r>
            <a:r>
              <a:rPr lang="en-US" sz="2400" dirty="0" smtClean="0">
                <a:solidFill>
                  <a:schemeClr val="accent1"/>
                </a:solidFill>
                <a:latin typeface="Courier New" charset="0"/>
                <a:ea typeface="Courier New" charset="0"/>
                <a:cs typeface="Courier New" charset="0"/>
                <a:sym typeface="Wingdings"/>
              </a:rPr>
              <a:t>Number</a:t>
            </a:r>
            <a:endParaRPr lang="en-US" sz="2400" dirty="0">
              <a:solidFill>
                <a:schemeClr val="accent1"/>
              </a:solidFill>
              <a:latin typeface="Courier New" charset="0"/>
              <a:ea typeface="Courier New" charset="0"/>
              <a:cs typeface="Courier New" charset="0"/>
              <a:sym typeface="Wingdings"/>
            </a:endParaRPr>
          </a:p>
          <a:p>
            <a:pPr eaLnBrk="1" hangingPunct="1">
              <a:spcAft>
                <a:spcPts val="0"/>
              </a:spcAft>
              <a:buClr>
                <a:srgbClr val="4C4C4C"/>
              </a:buClr>
              <a:buSzTx/>
              <a:buNone/>
            </a:pPr>
            <a:r>
              <a:rPr lang="en-US" sz="2400" dirty="0" smtClean="0">
                <a:solidFill>
                  <a:schemeClr val="accent1"/>
                </a:solidFill>
                <a:latin typeface="Courier New" charset="0"/>
                <a:ea typeface="Courier New" charset="0"/>
                <a:cs typeface="Courier New" charset="0"/>
              </a:rPr>
              <a:t>mode-largest </a:t>
            </a:r>
            <a:r>
              <a:rPr lang="en-US" sz="2400" dirty="0">
                <a:solidFill>
                  <a:schemeClr val="accent1"/>
                </a:solidFill>
                <a:latin typeface="Courier New" charset="0"/>
                <a:ea typeface="Courier New" charset="0"/>
                <a:cs typeface="Courier New" charset="0"/>
              </a:rPr>
              <a:t>:: (l :: List&lt;Number&gt;) </a:t>
            </a:r>
            <a:r>
              <a:rPr lang="en-US" sz="2400" dirty="0">
                <a:solidFill>
                  <a:schemeClr val="accent1"/>
                </a:solidFill>
                <a:latin typeface="Courier New" charset="0"/>
                <a:ea typeface="Courier New" charset="0"/>
                <a:cs typeface="Courier New" charset="0"/>
                <a:sym typeface="Wingdings"/>
              </a:rPr>
              <a:t> </a:t>
            </a:r>
            <a:r>
              <a:rPr lang="en-US" sz="2400" dirty="0" smtClean="0">
                <a:solidFill>
                  <a:schemeClr val="accent1"/>
                </a:solidFill>
                <a:latin typeface="Courier New" charset="0"/>
                <a:ea typeface="Courier New" charset="0"/>
                <a:cs typeface="Courier New" charset="0"/>
                <a:sym typeface="Wingdings"/>
              </a:rPr>
              <a:t>Number</a:t>
            </a:r>
            <a:endParaRPr lang="en-US" sz="2400" dirty="0" smtClean="0">
              <a:solidFill>
                <a:schemeClr val="accent1"/>
              </a:solidFill>
              <a:latin typeface="Courier New" charset="0"/>
              <a:ea typeface="Courier New" charset="0"/>
              <a:cs typeface="Courier New" charset="0"/>
              <a:sym typeface="Wingdings"/>
            </a:endParaRPr>
          </a:p>
          <a:p>
            <a:pPr marL="344488" indent="-344488" eaLnBrk="1" hangingPunct="1">
              <a:spcBef>
                <a:spcPts val="1000"/>
              </a:spcBef>
              <a:spcAft>
                <a:spcPts val="0"/>
              </a:spcAft>
              <a:buClr>
                <a:srgbClr val="4C4C4C"/>
              </a:buClr>
              <a:buSzTx/>
            </a:pPr>
            <a:endParaRPr lang="en-US" sz="2200" dirty="0" smtClean="0">
              <a:latin typeface="Arial" charset="0"/>
              <a:ea typeface="Arial" charset="0"/>
              <a:cs typeface="Arial" charset="0"/>
            </a:endParaRPr>
          </a:p>
          <a:p>
            <a:pPr marL="344488" indent="-344488" eaLnBrk="1" hangingPunct="1">
              <a:spcAft>
                <a:spcPts val="0"/>
              </a:spcAft>
              <a:buClr>
                <a:srgbClr val="4C4C4C"/>
              </a:buClr>
              <a:buSzTx/>
            </a:pPr>
            <a:r>
              <a:rPr lang="en-US" sz="2200" dirty="0" smtClean="0">
                <a:latin typeface="Arial" charset="0"/>
                <a:ea typeface="Arial" charset="0"/>
                <a:cs typeface="Arial" charset="0"/>
              </a:rPr>
              <a:t>How </a:t>
            </a:r>
            <a:r>
              <a:rPr lang="en-US" sz="2200" dirty="0">
                <a:latin typeface="Arial" charset="0"/>
                <a:ea typeface="Arial" charset="0"/>
                <a:cs typeface="Arial" charset="0"/>
              </a:rPr>
              <a:t>do you </a:t>
            </a:r>
            <a:r>
              <a:rPr lang="en-US" sz="2200" dirty="0" smtClean="0">
                <a:latin typeface="Arial" charset="0"/>
                <a:ea typeface="Arial" charset="0"/>
                <a:cs typeface="Arial" charset="0"/>
              </a:rPr>
              <a:t>find the </a:t>
            </a:r>
            <a:r>
              <a:rPr lang="en-US" sz="2200" dirty="0" smtClean="0">
                <a:latin typeface="Courier New" charset="0"/>
                <a:ea typeface="Courier New" charset="0"/>
                <a:cs typeface="Courier New" charset="0"/>
              </a:rPr>
              <a:t>modes </a:t>
            </a:r>
            <a:r>
              <a:rPr lang="en-US" sz="2200" dirty="0">
                <a:latin typeface="Arial" charset="0"/>
                <a:ea typeface="Arial" charset="0"/>
                <a:cs typeface="Arial" charset="0"/>
              </a:rPr>
              <a:t>of </a:t>
            </a:r>
            <a:r>
              <a:rPr lang="en-US" sz="2200" dirty="0">
                <a:latin typeface="Courier New" charset="0"/>
                <a:ea typeface="Courier New" charset="0"/>
                <a:cs typeface="Courier New" charset="0"/>
              </a:rPr>
              <a:t>a</a:t>
            </a:r>
            <a:r>
              <a:rPr lang="en-US" sz="2200" dirty="0">
                <a:latin typeface="Arial" charset="0"/>
                <a:ea typeface="Arial" charset="0"/>
                <a:cs typeface="Arial" charset="0"/>
              </a:rPr>
              <a:t>? </a:t>
            </a:r>
            <a:r>
              <a:rPr lang="en-US" sz="2200" dirty="0">
                <a:latin typeface="Arial" charset="0"/>
                <a:ea typeface="Arial" charset="0"/>
                <a:cs typeface="Arial" charset="0"/>
              </a:rPr>
              <a:t>Is that what you wrote</a:t>
            </a:r>
            <a:r>
              <a:rPr lang="en-US" sz="2200" dirty="0" smtClean="0">
                <a:latin typeface="Arial" charset="0"/>
                <a:ea typeface="Arial" charset="0"/>
                <a:cs typeface="Arial" charset="0"/>
              </a:rPr>
              <a:t>?</a:t>
            </a:r>
            <a:endParaRPr 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0241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Measuring Center w/Tables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11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How would we find the mean of the calories column in our nutrition table?</a:t>
            </a:r>
            <a:endParaRPr lang="en-US" sz="2400" dirty="0"/>
          </a:p>
          <a:p>
            <a:pPr indent="622300"/>
            <a:r>
              <a:rPr lang="en-US" sz="2000" dirty="0">
                <a:latin typeface="Courier New" charset="0"/>
                <a:ea typeface="Courier New" charset="0"/>
                <a:cs typeface="Courier New" charset="0"/>
              </a:rPr>
              <a:t>calorie-list = </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p>
          <a:p>
            <a:pPr indent="622300"/>
            <a:r>
              <a:rPr lang="en-US" sz="2000" dirty="0">
                <a:latin typeface="Courier New" charset="0"/>
                <a:ea typeface="Courier New" charset="0"/>
                <a:cs typeface="Courier New" charset="0"/>
              </a:rPr>
              <a:t>mean(calorie-list) </a:t>
            </a:r>
          </a:p>
          <a:p>
            <a:pPr indent="622300"/>
            <a:endParaRPr lang="en-US" sz="2000" dirty="0">
              <a:latin typeface="Courier New" charset="0"/>
              <a:ea typeface="Courier New" charset="0"/>
              <a:cs typeface="Courier New" charset="0"/>
            </a:endParaRPr>
          </a:p>
          <a:p>
            <a:pPr indent="622300"/>
            <a:r>
              <a:rPr lang="en-US" sz="2000" dirty="0">
                <a:latin typeface="Courier New" charset="0"/>
                <a:ea typeface="Courier New" charset="0"/>
                <a:cs typeface="Courier New" charset="0"/>
              </a:rPr>
              <a:t>mean(</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r>
              <a:rPr lang="en-US" sz="2000" dirty="0">
                <a:latin typeface="Courier New" charset="0"/>
                <a:ea typeface="Courier New" charset="0"/>
                <a:cs typeface="Courier New" charset="0"/>
              </a:rPr>
              <a:t>) </a:t>
            </a:r>
          </a:p>
          <a:p>
            <a:endParaRPr lang="en-US" sz="2400" dirty="0"/>
          </a:p>
          <a:p>
            <a:pPr marL="342900" indent="-342900" eaLnBrk="1" hangingPunct="1">
              <a:spcAft>
                <a:spcPts val="1800"/>
              </a:spcAft>
              <a:buClr>
                <a:srgbClr val="4C4C4C"/>
              </a:buClr>
              <a:buSzTx/>
            </a:pPr>
            <a:r>
              <a:rPr lang="en-US" sz="2200" dirty="0">
                <a:latin typeface="Arial" charset="0"/>
                <a:ea typeface="Arial" charset="0"/>
                <a:cs typeface="Arial" charset="0"/>
              </a:rPr>
              <a:t>Which style do you like better?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a:t>
            </a:r>
            <a:r>
              <a:rPr lang="en-US" sz="2200" dirty="0" smtClean="0">
                <a:latin typeface="Arial" charset="0"/>
                <a:ea typeface="Arial" charset="0"/>
                <a:cs typeface="Arial" charset="0"/>
              </a:rPr>
              <a:t>16</a:t>
            </a:r>
            <a:r>
              <a:rPr lang="mr-IN" sz="2200" dirty="0" smtClean="0">
                <a:latin typeface="Arial" charset="0"/>
                <a:ea typeface="Arial" charset="0"/>
                <a:cs typeface="Arial" charset="0"/>
              </a:rPr>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p:cNvSpPr txBox="1"/>
          <p:nvPr/>
        </p:nvSpPr>
        <p:spPr>
          <a:xfrm rot="19418932">
            <a:off x="443680" y="2619311"/>
            <a:ext cx="762000" cy="461665"/>
          </a:xfrm>
          <a:prstGeom prst="rect">
            <a:avLst/>
          </a:prstGeom>
          <a:noFill/>
        </p:spPr>
        <p:txBody>
          <a:bodyPr wrap="square" rtlCol="0">
            <a:spAutoFit/>
          </a:bodyPr>
          <a:lstStyle/>
          <a:p>
            <a:r>
              <a:rPr lang="en-US" b="1" dirty="0">
                <a:solidFill>
                  <a:schemeClr val="accent1"/>
                </a:solidFill>
              </a:rPr>
              <a:t>A</a:t>
            </a:r>
          </a:p>
        </p:txBody>
      </p:sp>
      <p:sp>
        <p:nvSpPr>
          <p:cNvPr id="7" name="TextBox 6"/>
          <p:cNvSpPr txBox="1"/>
          <p:nvPr/>
        </p:nvSpPr>
        <p:spPr>
          <a:xfrm rot="19418932">
            <a:off x="519878" y="3516715"/>
            <a:ext cx="762000" cy="461665"/>
          </a:xfrm>
          <a:prstGeom prst="rect">
            <a:avLst/>
          </a:prstGeom>
          <a:noFill/>
        </p:spPr>
        <p:txBody>
          <a:bodyPr wrap="square" rtlCol="0">
            <a:spAutoFit/>
          </a:bodyPr>
          <a:lstStyle/>
          <a:p>
            <a:r>
              <a:rPr lang="en-US" b="1" dirty="0">
                <a:solidFill>
                  <a:schemeClr val="accent1"/>
                </a:solidFill>
              </a:rPr>
              <a:t>B</a:t>
            </a:r>
          </a:p>
        </p:txBody>
      </p:sp>
    </p:spTree>
    <p:extLst>
      <p:ext uri="{BB962C8B-B14F-4D97-AF65-F5344CB8AC3E}">
        <p14:creationId xmlns:p14="http://schemas.microsoft.com/office/powerpoint/2010/main" val="2039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283464" y="2160337"/>
            <a:ext cx="8839200" cy="296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Suppose we want to look at how much sodium is in our menu. Would taking the mean or median be more accurate? Why or why not?</a:t>
            </a:r>
          </a:p>
          <a:p>
            <a:pPr marL="234950" indent="-217488" fontAlgn="ctr">
              <a:buClr>
                <a:schemeClr val="bg1"/>
              </a:buClr>
            </a:pPr>
            <a:endParaRPr lang="en-US" sz="2200" dirty="0"/>
          </a:p>
          <a:p>
            <a:pPr marL="234950" indent="-217488" fontAlgn="ctr">
              <a:buClr>
                <a:schemeClr val="bg1"/>
              </a:buClr>
            </a:pPr>
            <a:r>
              <a:rPr lang="en-US" sz="2200" dirty="0"/>
              <a:t>Suppose we want to know how long the average person on Earth lives. Would taking the mean of </a:t>
            </a:r>
            <a:r>
              <a:rPr lang="en-US" sz="2200" dirty="0">
                <a:latin typeface="Courier New" charset="0"/>
                <a:ea typeface="Courier New" charset="0"/>
                <a:cs typeface="Courier New" charset="0"/>
              </a:rPr>
              <a:t>median-life-expectancy</a:t>
            </a:r>
            <a:r>
              <a:rPr lang="en-US" sz="2200" dirty="0"/>
              <a:t> give us the answer? Why or why not?</a:t>
            </a:r>
          </a:p>
          <a:p>
            <a:pPr marL="234950" indent="-217488">
              <a:buClr>
                <a:schemeClr val="bg1"/>
              </a:buClr>
            </a:pP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037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389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nSpc>
                <a:spcPct val="150000"/>
              </a:lnSpc>
            </a:pPr>
            <a:r>
              <a:rPr lang="en-US" sz="2400" i="1" dirty="0"/>
              <a:t>“According to the US Census Bureau, the average American household earned more than $45,000 in 2003 - more than 3x the poverty line that year. Does that mean only a small percentage of Americans were in poverty that year?”</a:t>
            </a:r>
            <a:endParaRPr lang="en-US" sz="2400" dirty="0"/>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1109134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Centers of Your Dataset</a:t>
            </a:r>
          </a:p>
        </p:txBody>
      </p:sp>
      <p:sp>
        <p:nvSpPr>
          <p:cNvPr id="4" name="Rectangle 3"/>
          <p:cNvSpPr>
            <a:spLocks noChangeArrowheads="1"/>
          </p:cNvSpPr>
          <p:nvPr/>
        </p:nvSpPr>
        <p:spPr bwMode="auto">
          <a:xfrm>
            <a:off x="304800" y="1819275"/>
            <a:ext cx="86106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000" dirty="0"/>
              <a:t>Open your Final Project files (code and report)</a:t>
            </a:r>
          </a:p>
          <a:p>
            <a:pPr marL="234950" indent="-217488" fontAlgn="ctr">
              <a:buClr>
                <a:schemeClr val="bg1"/>
              </a:buClr>
            </a:pPr>
            <a:endParaRPr lang="en-US" sz="2000" dirty="0"/>
          </a:p>
          <a:p>
            <a:pPr marL="234950" indent="-217488" fontAlgn="ctr">
              <a:buClr>
                <a:schemeClr val="bg1"/>
              </a:buClr>
            </a:pPr>
            <a:r>
              <a:rPr lang="en-US" sz="2000" dirty="0"/>
              <a:t>Answer Question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574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447800"/>
            <a:ext cx="8610600" cy="4821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eaLnBrk="1" hangingPunct="1">
              <a:lnSpc>
                <a:spcPct val="150000"/>
              </a:lnSpc>
              <a:spcBef>
                <a:spcPts val="476"/>
              </a:spcBef>
              <a:spcAft>
                <a:spcPts val="0"/>
              </a:spcAft>
              <a:buClr>
                <a:srgbClr val="4C4C4C"/>
              </a:buClr>
              <a:buSzTx/>
              <a:buNone/>
              <a:tabLst/>
            </a:pPr>
            <a:r>
              <a:rPr lang="en-US" altLang="en-US" sz="2400" i="1" dirty="0" smtClean="0">
                <a:latin typeface="Arial" charset="0"/>
                <a:ea typeface="Arial" charset="0"/>
                <a:cs typeface="Arial" charset="0"/>
              </a:rPr>
              <a:t>Y</a:t>
            </a:r>
            <a:r>
              <a:rPr lang="en-US" sz="2400" i="1" dirty="0" smtClean="0"/>
              <a:t>ou </a:t>
            </a:r>
            <a:r>
              <a:rPr lang="en-US" sz="2400" i="1" dirty="0"/>
              <a:t>find yourself at </a:t>
            </a:r>
            <a:r>
              <a:rPr lang="en-US" sz="2400" i="1" dirty="0" smtClean="0"/>
              <a:t>a Vegas casino. A game costs </a:t>
            </a:r>
            <a:r>
              <a:rPr lang="en-US" sz="2400" i="1" dirty="0"/>
              <a:t>you $</a:t>
            </a:r>
            <a:r>
              <a:rPr lang="en-US" sz="2400" i="1" dirty="0" smtClean="0"/>
              <a:t>1 to play. The dealer </a:t>
            </a:r>
            <a:r>
              <a:rPr lang="en-US" sz="2400" i="1" dirty="0"/>
              <a:t>rolls two dice and adds the numbers together, while you guess what number he came up with. If you guess right, you keep your money and get an extra $1 to boot! </a:t>
            </a:r>
            <a:endParaRPr lang="en-US" sz="2400" i="1" dirty="0" smtClean="0"/>
          </a:p>
          <a:p>
            <a:pPr algn="r" eaLnBrk="1" hangingPunct="1">
              <a:lnSpc>
                <a:spcPct val="150000"/>
              </a:lnSpc>
              <a:spcBef>
                <a:spcPts val="476"/>
              </a:spcBef>
              <a:spcAft>
                <a:spcPts val="0"/>
              </a:spcAft>
              <a:buClr>
                <a:srgbClr val="4C4C4C"/>
              </a:buClr>
              <a:buSzTx/>
              <a:buNone/>
              <a:tabLst/>
            </a:pPr>
            <a:r>
              <a:rPr lang="en-US" sz="2400" i="1" dirty="0" smtClean="0"/>
              <a:t>			But </a:t>
            </a:r>
            <a:r>
              <a:rPr lang="en-US" sz="2400" i="1" dirty="0"/>
              <a:t>if you guess wrong, </a:t>
            </a:r>
            <a:r>
              <a:rPr lang="en-US" sz="2400" i="1" dirty="0" smtClean="0"/>
              <a:t>you lose</a:t>
            </a:r>
          </a:p>
          <a:p>
            <a:pPr algn="r" eaLnBrk="1" hangingPunct="1">
              <a:lnSpc>
                <a:spcPct val="150000"/>
              </a:lnSpc>
              <a:spcBef>
                <a:spcPts val="476"/>
              </a:spcBef>
              <a:spcAft>
                <a:spcPts val="0"/>
              </a:spcAft>
              <a:buClr>
                <a:srgbClr val="4C4C4C"/>
              </a:buClr>
              <a:buSzTx/>
              <a:buNone/>
              <a:tabLst/>
            </a:pPr>
            <a:r>
              <a:rPr lang="en-US" sz="2400" i="1" dirty="0"/>
              <a:t>	</a:t>
            </a:r>
            <a:r>
              <a:rPr lang="en-US" sz="2400" i="1" dirty="0" smtClean="0"/>
              <a:t>			 dollar. Should you play?</a:t>
            </a:r>
            <a:endParaRPr lang="en-US" sz="2400" i="1" dirty="0">
              <a:latin typeface="Arial" charset="0"/>
              <a:ea typeface="Arial" charset="0"/>
              <a:cs typeface="Arial" charset="0"/>
            </a:endParaRPr>
          </a:p>
          <a:p>
            <a:pPr marL="342900" indent="-342900" algn="r" eaLnBrk="1" hangingPunct="1">
              <a:lnSpc>
                <a:spcPct val="150000"/>
              </a:lnSpc>
              <a:spcAft>
                <a:spcPts val="1800"/>
              </a:spcAft>
              <a:buClr>
                <a:srgbClr val="4C4C4C"/>
              </a:buClr>
              <a:buSzTx/>
              <a:buFontTx/>
              <a:buChar char="-"/>
            </a:pPr>
            <a:endParaRPr lang="en-US" sz="2000" dirty="0" smtClean="0">
              <a:latin typeface="Arial" charset="0"/>
              <a:ea typeface="Arial" charset="0"/>
              <a:cs typeface="Arial" charset="0"/>
            </a:endParaRPr>
          </a:p>
          <a:p>
            <a:pPr marL="342900" indent="-342900" algn="r" eaLnBrk="1" hangingPunct="1">
              <a:lnSpc>
                <a:spcPct val="150000"/>
              </a:lnSpc>
              <a:spcAft>
                <a:spcPts val="1800"/>
              </a:spcAft>
              <a:buClr>
                <a:srgbClr val="4C4C4C"/>
              </a:buClr>
              <a:buSzTx/>
              <a:buFontTx/>
              <a:buChar char="-"/>
            </a:pPr>
            <a:r>
              <a:rPr lang="en-US" sz="2000" dirty="0" smtClean="0">
                <a:latin typeface="Arial" charset="0"/>
                <a:ea typeface="Arial" charset="0"/>
                <a:cs typeface="Arial" charset="0"/>
              </a:rPr>
              <a:t>Write </a:t>
            </a:r>
            <a:r>
              <a:rPr lang="en-US" sz="2000" dirty="0">
                <a:latin typeface="Arial" charset="0"/>
                <a:ea typeface="Arial" charset="0"/>
                <a:cs typeface="Arial" charset="0"/>
              </a:rPr>
              <a:t>your hypothesis on Page 17</a:t>
            </a:r>
          </a:p>
        </p:txBody>
      </p:sp>
      <p:pic>
        <p:nvPicPr>
          <p:cNvPr id="3" name="Picture 2"/>
          <p:cNvPicPr>
            <a:picLocks noChangeAspect="1"/>
          </p:cNvPicPr>
          <p:nvPr/>
        </p:nvPicPr>
        <p:blipFill>
          <a:blip r:embed="rId3"/>
          <a:stretch>
            <a:fillRect/>
          </a:stretch>
        </p:blipFill>
        <p:spPr>
          <a:xfrm>
            <a:off x="914400" y="3748278"/>
            <a:ext cx="3886200" cy="2500122"/>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227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24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What are all the possible numbers we could guess? Are they all “equally likely”, or is there a Lucky Number?</a:t>
            </a:r>
          </a:p>
          <a:p>
            <a:pPr marL="342900" indent="-342900" eaLnBrk="1" hangingPunct="1">
              <a:spcAft>
                <a:spcPts val="1800"/>
              </a:spcAft>
              <a:buClr>
                <a:srgbClr val="4C4C4C"/>
              </a:buClr>
              <a:buSzTx/>
            </a:pPr>
            <a:r>
              <a:rPr lang="en-US" sz="2200" dirty="0">
                <a:latin typeface="Arial" charset="0"/>
                <a:ea typeface="Arial" charset="0"/>
                <a:cs typeface="Arial" charset="0"/>
              </a:rPr>
              <a:t>Open the </a:t>
            </a:r>
            <a:r>
              <a:rPr lang="en-US" sz="2200" dirty="0">
                <a:latin typeface="Arial" charset="0"/>
                <a:ea typeface="Arial" charset="0"/>
                <a:cs typeface="Arial" charset="0"/>
                <a:hlinkClick r:id="rId2"/>
              </a:rPr>
              <a:t>Unit 5 Starter File</a:t>
            </a:r>
            <a:r>
              <a:rPr lang="en-US" sz="2200" dirty="0">
                <a:latin typeface="Arial" charset="0"/>
                <a:ea typeface="Arial" charset="0"/>
                <a:cs typeface="Arial" charset="0"/>
              </a:rPr>
              <a:t>, Save a Copy, and click Run.</a:t>
            </a:r>
          </a:p>
          <a:p>
            <a:pPr marL="342900" indent="-342900" eaLnBrk="1" hangingPunct="1">
              <a:spcAft>
                <a:spcPts val="0"/>
              </a:spcAft>
              <a:buClr>
                <a:srgbClr val="4C4C4C"/>
              </a:buClr>
              <a:buSzTx/>
            </a:pPr>
            <a:r>
              <a:rPr lang="en-US" sz="2200" dirty="0">
                <a:latin typeface="Arial" charset="0"/>
                <a:ea typeface="Arial" charset="0"/>
                <a:cs typeface="Arial" charset="0"/>
              </a:rPr>
              <a:t>What do the following expressions evaluate to?</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roll-dice(2)</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roll-dice(100)</a:t>
            </a:r>
            <a:endParaRPr lang="en-US" sz="2200" dirty="0">
              <a:latin typeface="Courier New" charset="0"/>
              <a:ea typeface="Courier New" charset="0"/>
              <a:cs typeface="Courier New" charset="0"/>
            </a:endParaRPr>
          </a:p>
          <a:p>
            <a:pPr marL="342900" indent="-342900" eaLnBrk="1" hangingPunct="1">
              <a:spcBef>
                <a:spcPts val="1000"/>
              </a:spcBef>
              <a:spcAft>
                <a:spcPts val="0"/>
              </a:spcAft>
              <a:buClr>
                <a:srgbClr val="4C4C4C"/>
              </a:buClr>
              <a:buSzTx/>
            </a:pPr>
            <a:r>
              <a:rPr lang="en-US" sz="2200" dirty="0">
                <a:latin typeface="Arial" charset="0"/>
                <a:ea typeface="Arial" charset="0"/>
                <a:cs typeface="Arial" charset="0"/>
              </a:rPr>
              <a:t>What is the contract for </a:t>
            </a:r>
            <a:r>
              <a:rPr lang="en-US" sz="2200" dirty="0">
                <a:latin typeface="Courier New" charset="0"/>
                <a:ea typeface="Courier New" charset="0"/>
                <a:cs typeface="Courier New" charset="0"/>
              </a:rPr>
              <a:t>roll-dice</a:t>
            </a:r>
            <a:r>
              <a:rPr lang="en-US" sz="2200" dirty="0">
                <a:latin typeface="Arial" charset="0"/>
                <a:ea typeface="Arial" charset="0"/>
                <a:cs typeface="Arial" charset="0"/>
              </a:rPr>
              <a:t>?</a:t>
            </a:r>
          </a:p>
          <a:p>
            <a:pPr eaLnBrk="1" hangingPunct="1">
              <a:spcBef>
                <a:spcPts val="1000"/>
              </a:spcBef>
              <a:spcAft>
                <a:spcPts val="0"/>
              </a:spcAft>
              <a:buClr>
                <a:srgbClr val="4C4C4C"/>
              </a:buClr>
              <a:buSzTx/>
              <a:buNone/>
            </a:pPr>
            <a:r>
              <a:rPr lang="en-US" sz="2000" dirty="0" smtClean="0">
                <a:solidFill>
                  <a:schemeClr val="accent1"/>
                </a:solidFill>
                <a:latin typeface="Courier New" charset="0"/>
                <a:ea typeface="Courier New" charset="0"/>
                <a:cs typeface="Courier New" charset="0"/>
              </a:rPr>
              <a:t>roll-dice </a:t>
            </a:r>
            <a:r>
              <a:rPr lang="en-US" sz="2000" dirty="0">
                <a:solidFill>
                  <a:schemeClr val="accent1"/>
                </a:solidFill>
                <a:latin typeface="Courier New" charset="0"/>
                <a:ea typeface="Courier New" charset="0"/>
                <a:cs typeface="Courier New" charset="0"/>
              </a:rPr>
              <a:t>:: </a:t>
            </a:r>
            <a:r>
              <a:rPr lang="en-US" sz="2000" dirty="0" smtClean="0">
                <a:solidFill>
                  <a:schemeClr val="accent1"/>
                </a:solidFill>
                <a:latin typeface="Courier New" charset="0"/>
                <a:ea typeface="Courier New" charset="0"/>
                <a:cs typeface="Courier New" charset="0"/>
              </a:rPr>
              <a:t>(rolls :: </a:t>
            </a:r>
            <a:r>
              <a:rPr lang="en-US" sz="2000" dirty="0" smtClean="0">
                <a:solidFill>
                  <a:schemeClr val="accent1"/>
                </a:solidFill>
                <a:latin typeface="Courier New" charset="0"/>
                <a:ea typeface="Courier New" charset="0"/>
                <a:cs typeface="Courier New" charset="0"/>
                <a:sym typeface="Wingdings"/>
              </a:rPr>
              <a:t>Number) </a:t>
            </a:r>
            <a:r>
              <a:rPr lang="en-US" sz="2000" dirty="0">
                <a:solidFill>
                  <a:schemeClr val="accent1"/>
                </a:solidFill>
                <a:latin typeface="Courier New" charset="0"/>
                <a:ea typeface="Courier New" charset="0"/>
                <a:cs typeface="Courier New" charset="0"/>
                <a:sym typeface="Wingdings"/>
              </a:rPr>
              <a:t> </a:t>
            </a:r>
            <a:r>
              <a:rPr lang="en-US" sz="2000" dirty="0">
                <a:solidFill>
                  <a:schemeClr val="accent1"/>
                </a:solidFill>
                <a:latin typeface="Courier New" charset="0"/>
                <a:ea typeface="Courier New" charset="0"/>
                <a:cs typeface="Courier New" charset="0"/>
              </a:rPr>
              <a:t>List&lt;Number&gt;</a:t>
            </a:r>
            <a:endParaRPr lang="en-US" sz="1800" dirty="0">
              <a:latin typeface="Arial" charset="0"/>
              <a:ea typeface="Arial" charset="0"/>
              <a:cs typeface="Arial" charset="0"/>
            </a:endParaRPr>
          </a:p>
          <a:p>
            <a:pPr marL="342900" lvl="1" indent="-342900" eaLnBrk="1" hangingPunct="1">
              <a:spcBef>
                <a:spcPts val="1000"/>
              </a:spcBef>
              <a:spcAft>
                <a:spcPts val="1800"/>
              </a:spcAft>
              <a:buClr>
                <a:srgbClr val="4C4C4C"/>
              </a:buClr>
              <a:buSzTx/>
            </a:pPr>
            <a:r>
              <a:rPr lang="en-US" sz="2200" dirty="0">
                <a:latin typeface="Arial" charset="0"/>
                <a:ea typeface="Arial" charset="0"/>
                <a:cs typeface="Arial" charset="0"/>
              </a:rPr>
              <a:t>Will </a:t>
            </a:r>
            <a:r>
              <a:rPr lang="en-US" sz="1800" dirty="0">
                <a:latin typeface="Courier New" charset="0"/>
                <a:ea typeface="Courier New" charset="0"/>
                <a:cs typeface="Courier New" charset="0"/>
              </a:rPr>
              <a:t>roll-dice(10) </a:t>
            </a:r>
            <a:r>
              <a:rPr lang="en-US" sz="2200" dirty="0">
                <a:latin typeface="Arial" charset="0"/>
                <a:ea typeface="Arial" charset="0"/>
                <a:cs typeface="Arial" charset="0"/>
              </a:rPr>
              <a:t>always return the same thing?</a:t>
            </a:r>
          </a:p>
        </p:txBody>
      </p:sp>
      <p:pic>
        <p:nvPicPr>
          <p:cNvPr id="5" name="Picture 4"/>
          <p:cNvPicPr>
            <a:picLocks noChangeAspect="1"/>
          </p:cNvPicPr>
          <p:nvPr/>
        </p:nvPicPr>
        <p:blipFill>
          <a:blip r:embed="rId3"/>
          <a:stretch>
            <a:fillRect/>
          </a:stretch>
        </p:blipFill>
        <p:spPr>
          <a:xfrm>
            <a:off x="6018331" y="3581400"/>
            <a:ext cx="2897069" cy="1863781"/>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118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animEffect transition="in" filter="fade">
                                      <p:cBhvr>
                                        <p:cTn id="41"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61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Use </a:t>
            </a:r>
            <a:r>
              <a:rPr lang="en-US" sz="1800" dirty="0">
                <a:latin typeface="Courier New" charset="0"/>
                <a:ea typeface="Courier New" charset="0"/>
                <a:cs typeface="Courier New" charset="0"/>
              </a:rPr>
              <a:t>roll-dice(10000)</a:t>
            </a:r>
            <a:r>
              <a:rPr lang="en-US" sz="2200" dirty="0">
                <a:latin typeface="Arial" charset="0"/>
                <a:ea typeface="Arial" charset="0"/>
                <a:cs typeface="Arial" charset="0"/>
              </a:rPr>
              <a:t> to define a list of 10,000 sample rolls. </a:t>
            </a:r>
          </a:p>
          <a:p>
            <a:pPr marL="342900" indent="-342900" eaLnBrk="1" hangingPunct="1">
              <a:spcAft>
                <a:spcPts val="1800"/>
              </a:spcAft>
              <a:buClr>
                <a:srgbClr val="4C4C4C"/>
              </a:buClr>
              <a:buSzTx/>
            </a:pPr>
            <a:r>
              <a:rPr lang="en-US" sz="2200" dirty="0">
                <a:latin typeface="Arial" charset="0"/>
                <a:ea typeface="Arial" charset="0"/>
                <a:cs typeface="Arial" charset="0"/>
              </a:rPr>
              <a:t>What are the mean, median and mode of this list?</a:t>
            </a:r>
          </a:p>
          <a:p>
            <a:pPr marL="342900" indent="-342900" eaLnBrk="1" hangingPunct="1">
              <a:spcAft>
                <a:spcPts val="1800"/>
              </a:spcAft>
              <a:buClr>
                <a:srgbClr val="4C4C4C"/>
              </a:buClr>
              <a:buSzTx/>
            </a:pPr>
            <a:r>
              <a:rPr lang="en-US" sz="2200" dirty="0">
                <a:latin typeface="Arial" charset="0"/>
                <a:ea typeface="Arial" charset="0"/>
                <a:cs typeface="Arial" charset="0"/>
              </a:rPr>
              <a:t>7 is certainly the </a:t>
            </a:r>
            <a:r>
              <a:rPr lang="en-US" sz="2200" i="1" dirty="0">
                <a:latin typeface="Arial" charset="0"/>
                <a:ea typeface="Arial" charset="0"/>
                <a:cs typeface="Arial" charset="0"/>
              </a:rPr>
              <a:t>best </a:t>
            </a:r>
            <a:r>
              <a:rPr lang="en-US" sz="2200" dirty="0">
                <a:latin typeface="Arial" charset="0"/>
                <a:ea typeface="Arial" charset="0"/>
                <a:cs typeface="Arial" charset="0"/>
              </a:rPr>
              <a:t>number, but is it “lucky”? </a:t>
            </a:r>
          </a:p>
          <a:p>
            <a:pPr marL="342900" indent="-342900" eaLnBrk="1" hangingPunct="1">
              <a:spcAft>
                <a:spcPts val="1800"/>
              </a:spcAft>
              <a:buClr>
                <a:srgbClr val="4C4C4C"/>
              </a:buClr>
              <a:buSzTx/>
            </a:pPr>
            <a:r>
              <a:rPr lang="en-US" sz="2200" dirty="0">
                <a:latin typeface="Arial" charset="0"/>
                <a:ea typeface="Arial" charset="0"/>
                <a:cs typeface="Arial" charset="0"/>
              </a:rPr>
              <a:t>Will it come up at least 50% of the time, or are we </a:t>
            </a:r>
            <a:r>
              <a:rPr lang="en-US" sz="2200" i="1" dirty="0">
                <a:latin typeface="Arial" charset="0"/>
                <a:ea typeface="Arial" charset="0"/>
                <a:cs typeface="Arial" charset="0"/>
              </a:rPr>
              <a:t>still </a:t>
            </a:r>
            <a:r>
              <a:rPr lang="en-US" sz="2200" dirty="0">
                <a:latin typeface="Arial" charset="0"/>
                <a:ea typeface="Arial" charset="0"/>
                <a:cs typeface="Arial" charset="0"/>
              </a:rPr>
              <a:t>more likely to with that number?</a:t>
            </a:r>
          </a:p>
          <a:p>
            <a:pPr marL="342900" indent="-342900" eaLnBrk="1" hangingPunct="1">
              <a:spcAft>
                <a:spcPts val="1800"/>
              </a:spcAft>
              <a:buClr>
                <a:srgbClr val="4C4C4C"/>
              </a:buClr>
              <a:buSzTx/>
            </a:pPr>
            <a:r>
              <a:rPr lang="en-US" sz="2200" dirty="0">
                <a:latin typeface="Arial" charset="0"/>
                <a:ea typeface="Arial" charset="0"/>
                <a:cs typeface="Arial" charset="0"/>
              </a:rPr>
              <a:t>We need something like a frequency-bar chart</a:t>
            </a:r>
            <a:r>
              <a:rPr lang="mr-IN" sz="2200" dirty="0">
                <a:latin typeface="Arial" charset="0"/>
                <a:ea typeface="Arial" charset="0"/>
                <a:cs typeface="Arial" charset="0"/>
              </a:rPr>
              <a:t>…</a:t>
            </a:r>
            <a:endParaRPr lang="en-US" sz="2400" dirty="0"/>
          </a:p>
          <a:p>
            <a:r>
              <a:rPr lang="en-US" sz="1800" dirty="0">
                <a:latin typeface="Courier New" charset="0"/>
                <a:ea typeface="Courier New" charset="0"/>
                <a:cs typeface="Courier New" charset="0"/>
              </a:rPr>
              <a:t>dice-histogram-series = histogram(roll-dice(10000), 11)</a:t>
            </a:r>
          </a:p>
          <a:p>
            <a:r>
              <a:rPr lang="en-US" sz="1800" dirty="0">
                <a:latin typeface="Courier New" charset="0"/>
                <a:ea typeface="Courier New" charset="0"/>
                <a:cs typeface="Courier New" charset="0"/>
              </a:rPr>
              <a:t>dice-histogram=draw-plot(“dice rolls”, dice-histogram-series)</a:t>
            </a:r>
          </a:p>
          <a:p>
            <a:pPr marL="342900" indent="-342900" eaLnBrk="1" hangingPunct="1">
              <a:spcAft>
                <a:spcPts val="1800"/>
              </a:spcAft>
              <a:buClr>
                <a:srgbClr val="4C4C4C"/>
              </a:buClr>
              <a:buSzTx/>
            </a:pPr>
            <a:endParaRPr 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6689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4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second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p>
          <a:p>
            <a:pPr marL="342900" indent="-342900" eaLnBrk="1" hangingPunct="1">
              <a:spcAft>
                <a:spcPts val="1800"/>
              </a:spcAft>
              <a:buClr>
                <a:srgbClr val="4C4C4C"/>
              </a:buClr>
              <a:buSzTx/>
            </a:pPr>
            <a:r>
              <a:rPr lang="en-US" sz="2200" dirty="0">
                <a:latin typeface="Arial" charset="0"/>
                <a:ea typeface="Arial" charset="0"/>
                <a:cs typeface="Arial" charset="0"/>
              </a:rPr>
              <a:t>Why is 11 ideal?</a:t>
            </a:r>
          </a:p>
          <a:p>
            <a:pPr marL="1085850" lvl="1" indent="-342900" eaLnBrk="1" hangingPunct="1">
              <a:spcAft>
                <a:spcPts val="1800"/>
              </a:spcAft>
              <a:buClr>
                <a:srgbClr val="4C4C4C"/>
              </a:buClr>
              <a:buSzTx/>
            </a:pPr>
            <a:r>
              <a:rPr lang="en-US" sz="1800" dirty="0">
                <a:latin typeface="Arial" charset="0"/>
                <a:ea typeface="Arial" charset="0"/>
                <a:cs typeface="Arial" charset="0"/>
              </a:rPr>
              <a:t>It accurately covers all possible rolls (it’s “big enough”)</a:t>
            </a:r>
          </a:p>
          <a:p>
            <a:pPr marL="1085850" lvl="1" indent="-342900" eaLnBrk="1" hangingPunct="1">
              <a:spcAft>
                <a:spcPts val="1800"/>
              </a:spcAft>
              <a:buClr>
                <a:srgbClr val="4C4C4C"/>
              </a:buClr>
              <a:buSzTx/>
            </a:pPr>
            <a:r>
              <a:rPr lang="en-US" sz="1800" dirty="0">
                <a:latin typeface="Arial" charset="0"/>
                <a:ea typeface="Arial" charset="0"/>
                <a:cs typeface="Arial" charset="0"/>
              </a:rPr>
              <a:t>There are no relevant values left out (it’s “small enough”)</a:t>
            </a:r>
          </a:p>
          <a:p>
            <a:pPr marL="342900" indent="-342900" eaLnBrk="1" hangingPunct="1">
              <a:spcAft>
                <a:spcPts val="1800"/>
              </a:spcAft>
              <a:buClr>
                <a:srgbClr val="4C4C4C"/>
              </a:buClr>
              <a:buSzTx/>
            </a:pPr>
            <a:r>
              <a:rPr lang="en-US" sz="2200" dirty="0">
                <a:latin typeface="Arial" charset="0"/>
                <a:ea typeface="Arial" charset="0"/>
                <a:cs typeface="Arial" charset="0"/>
              </a:rPr>
              <a:t>Turn to Page 18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a:latin typeface="Courier New" charset="0"/>
                <a:ea typeface="Courier New" charset="0"/>
                <a:cs typeface="Courier New" charset="0"/>
              </a:rPr>
              <a:t>calories</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nutrition</a:t>
            </a: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err="1">
                <a:latin typeface="Courier New" charset="0"/>
                <a:ea typeface="Courier New" charset="0"/>
                <a:cs typeface="Courier New" charset="0"/>
              </a:rPr>
              <a:t>gdp</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countries</a:t>
            </a:r>
          </a:p>
        </p:txBody>
      </p:sp>
      <p:pic>
        <p:nvPicPr>
          <p:cNvPr id="5" name="Picture 4"/>
          <p:cNvPicPr>
            <a:picLocks noChangeAspect="1"/>
          </p:cNvPicPr>
          <p:nvPr/>
        </p:nvPicPr>
        <p:blipFill>
          <a:blip r:embed="rId3"/>
          <a:stretch>
            <a:fillRect/>
          </a:stretch>
        </p:blipFill>
        <p:spPr>
          <a:xfrm>
            <a:off x="6096000" y="2057400"/>
            <a:ext cx="2842694" cy="1828800"/>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
        <p:nvSpPr>
          <p:cNvPr id="6" name="Rectangle 5"/>
          <p:cNvSpPr>
            <a:spLocks noChangeArrowheads="1"/>
          </p:cNvSpPr>
          <p:nvPr/>
        </p:nvSpPr>
        <p:spPr bwMode="auto">
          <a:xfrm>
            <a:off x="304800" y="1447800"/>
            <a:ext cx="8610600" cy="4821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eaLnBrk="1" hangingPunct="1">
              <a:lnSpc>
                <a:spcPct val="150000"/>
              </a:lnSpc>
              <a:spcBef>
                <a:spcPts val="476"/>
              </a:spcBef>
              <a:spcAft>
                <a:spcPts val="0"/>
              </a:spcAft>
              <a:buClr>
                <a:srgbClr val="4C4C4C"/>
              </a:buClr>
              <a:buSzTx/>
              <a:buNone/>
              <a:tabLst/>
            </a:pPr>
            <a:r>
              <a:rPr lang="en-US" altLang="en-US" sz="2400" i="1" dirty="0" smtClean="0">
                <a:latin typeface="Arial" charset="0"/>
                <a:ea typeface="Arial" charset="0"/>
                <a:cs typeface="Arial" charset="0"/>
              </a:rPr>
              <a:t>Y</a:t>
            </a:r>
            <a:r>
              <a:rPr lang="en-US" sz="2400" i="1" dirty="0" smtClean="0"/>
              <a:t>ou </a:t>
            </a:r>
            <a:r>
              <a:rPr lang="en-US" sz="2400" i="1" dirty="0"/>
              <a:t>find yourself at </a:t>
            </a:r>
            <a:r>
              <a:rPr lang="en-US" sz="2400" i="1" dirty="0" smtClean="0"/>
              <a:t>a Vegas casino. A game costs </a:t>
            </a:r>
            <a:r>
              <a:rPr lang="en-US" sz="2400" i="1" dirty="0"/>
              <a:t>you $</a:t>
            </a:r>
            <a:r>
              <a:rPr lang="en-US" sz="2400" i="1" dirty="0" smtClean="0"/>
              <a:t>1 to play. The dealer </a:t>
            </a:r>
            <a:r>
              <a:rPr lang="en-US" sz="2400" i="1" dirty="0"/>
              <a:t>rolls two dice and adds the numbers together, while you guess what number he came up with. If you guess right, you keep your money and get an extra $1 to boot! </a:t>
            </a:r>
            <a:endParaRPr lang="en-US" sz="2400" i="1" dirty="0" smtClean="0"/>
          </a:p>
          <a:p>
            <a:pPr algn="r" eaLnBrk="1" hangingPunct="1">
              <a:lnSpc>
                <a:spcPct val="150000"/>
              </a:lnSpc>
              <a:spcBef>
                <a:spcPts val="476"/>
              </a:spcBef>
              <a:spcAft>
                <a:spcPts val="0"/>
              </a:spcAft>
              <a:buClr>
                <a:srgbClr val="4C4C4C"/>
              </a:buClr>
              <a:buSzTx/>
              <a:buNone/>
              <a:tabLst/>
            </a:pPr>
            <a:r>
              <a:rPr lang="en-US" sz="2400" i="1" dirty="0" smtClean="0"/>
              <a:t>			But </a:t>
            </a:r>
            <a:r>
              <a:rPr lang="en-US" sz="2400" i="1" dirty="0"/>
              <a:t>if you guess wrong, </a:t>
            </a:r>
            <a:r>
              <a:rPr lang="en-US" sz="2400" i="1" dirty="0" smtClean="0"/>
              <a:t>you lose</a:t>
            </a:r>
          </a:p>
          <a:p>
            <a:pPr algn="r" eaLnBrk="1" hangingPunct="1">
              <a:lnSpc>
                <a:spcPct val="150000"/>
              </a:lnSpc>
              <a:spcBef>
                <a:spcPts val="476"/>
              </a:spcBef>
              <a:spcAft>
                <a:spcPts val="0"/>
              </a:spcAft>
              <a:buClr>
                <a:srgbClr val="4C4C4C"/>
              </a:buClr>
              <a:buSzTx/>
              <a:buNone/>
              <a:tabLst/>
            </a:pPr>
            <a:r>
              <a:rPr lang="en-US" sz="2400" i="1" dirty="0"/>
              <a:t>	</a:t>
            </a:r>
            <a:r>
              <a:rPr lang="en-US" sz="2400" i="1" dirty="0" smtClean="0"/>
              <a:t>			 dollar. Should you play?</a:t>
            </a:r>
            <a:endParaRPr lang="en-US" sz="2400" i="1" dirty="0">
              <a:latin typeface="Arial" charset="0"/>
              <a:ea typeface="Arial" charset="0"/>
              <a:cs typeface="Arial" charset="0"/>
            </a:endParaRPr>
          </a:p>
          <a:p>
            <a:pPr marL="342900" indent="-342900" algn="r" eaLnBrk="1" hangingPunct="1">
              <a:lnSpc>
                <a:spcPct val="150000"/>
              </a:lnSpc>
              <a:spcAft>
                <a:spcPts val="1800"/>
              </a:spcAft>
              <a:buClr>
                <a:srgbClr val="4C4C4C"/>
              </a:buClr>
              <a:buSzTx/>
              <a:buFontTx/>
              <a:buChar char="-"/>
            </a:pPr>
            <a:endParaRPr lang="en-US" sz="2000" dirty="0" smtClean="0">
              <a:latin typeface="Arial" charset="0"/>
              <a:ea typeface="Arial" charset="0"/>
              <a:cs typeface="Arial" charset="0"/>
            </a:endParaRPr>
          </a:p>
          <a:p>
            <a:pPr marL="342900" indent="-342900" algn="r" eaLnBrk="1" hangingPunct="1">
              <a:lnSpc>
                <a:spcPct val="150000"/>
              </a:lnSpc>
              <a:spcAft>
                <a:spcPts val="1800"/>
              </a:spcAft>
              <a:buClr>
                <a:srgbClr val="4C4C4C"/>
              </a:buClr>
              <a:buSzTx/>
              <a:buFontTx/>
              <a:buChar char="-"/>
            </a:pPr>
            <a:r>
              <a:rPr lang="en-US" sz="2000" dirty="0" smtClean="0">
                <a:latin typeface="Arial" charset="0"/>
                <a:ea typeface="Arial" charset="0"/>
                <a:cs typeface="Arial" charset="0"/>
              </a:rPr>
              <a:t>Write </a:t>
            </a:r>
            <a:r>
              <a:rPr lang="en-US" sz="2000" dirty="0">
                <a:latin typeface="Arial" charset="0"/>
                <a:ea typeface="Arial" charset="0"/>
                <a:cs typeface="Arial" charset="0"/>
              </a:rPr>
              <a:t>your </a:t>
            </a:r>
            <a:r>
              <a:rPr lang="en-US" sz="2000" dirty="0" smtClean="0">
                <a:latin typeface="Arial" charset="0"/>
                <a:ea typeface="Arial" charset="0"/>
                <a:cs typeface="Arial" charset="0"/>
              </a:rPr>
              <a:t>finding on </a:t>
            </a:r>
            <a:r>
              <a:rPr lang="en-US" sz="2000" dirty="0">
                <a:latin typeface="Arial" charset="0"/>
                <a:ea typeface="Arial" charset="0"/>
                <a:cs typeface="Arial" charset="0"/>
              </a:rPr>
              <a:t>Page 17</a:t>
            </a:r>
          </a:p>
        </p:txBody>
      </p:sp>
      <p:pic>
        <p:nvPicPr>
          <p:cNvPr id="9" name="Picture 8"/>
          <p:cNvPicPr>
            <a:picLocks noChangeAspect="1"/>
          </p:cNvPicPr>
          <p:nvPr/>
        </p:nvPicPr>
        <p:blipFill>
          <a:blip r:embed="rId3"/>
          <a:stretch>
            <a:fillRect/>
          </a:stretch>
        </p:blipFill>
        <p:spPr>
          <a:xfrm>
            <a:off x="914400" y="3748278"/>
            <a:ext cx="3886200" cy="2500122"/>
          </a:xfrm>
          <a:prstGeom prst="rect">
            <a:avLst/>
          </a:prstGeom>
        </p:spPr>
      </p:pic>
    </p:spTree>
    <p:extLst>
      <p:ext uri="{BB962C8B-B14F-4D97-AF65-F5344CB8AC3E}">
        <p14:creationId xmlns:p14="http://schemas.microsoft.com/office/powerpoint/2010/main" val="4504438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More Practice with Histograms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76824"/>
            <a:ext cx="8839200" cy="1705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tabLst>
                <a:tab pos="2227263" algn="l"/>
                <a:tab pos="4746625" algn="l"/>
              </a:tabLst>
            </a:pPr>
            <a:r>
              <a:rPr lang="en-US" sz="2200" dirty="0" smtClean="0">
                <a:latin typeface="Arial" charset="0"/>
                <a:ea typeface="Arial" charset="0"/>
                <a:cs typeface="Arial" charset="0"/>
              </a:rPr>
              <a:t>Complete pages 18-19 in your student workbook</a:t>
            </a:r>
          </a:p>
          <a:p>
            <a:pPr marL="342900" indent="-342900" eaLnBrk="1" hangingPunct="1">
              <a:spcAft>
                <a:spcPts val="1800"/>
              </a:spcAft>
              <a:buClr>
                <a:srgbClr val="4C4C4C"/>
              </a:buClr>
              <a:buSzTx/>
              <a:tabLst>
                <a:tab pos="2227263" algn="l"/>
                <a:tab pos="4746625" algn="l"/>
              </a:tabLst>
            </a:pPr>
            <a:r>
              <a:rPr lang="en-US" sz="2200" dirty="0" smtClean="0"/>
              <a:t>Open </a:t>
            </a:r>
            <a:r>
              <a:rPr lang="en-US" sz="2200" dirty="0"/>
              <a:t>your Final Project files (code and report)</a:t>
            </a:r>
          </a:p>
          <a:p>
            <a:pPr marL="342900" indent="-342900" eaLnBrk="1" hangingPunct="1">
              <a:spcAft>
                <a:spcPts val="1800"/>
              </a:spcAft>
              <a:buClr>
                <a:srgbClr val="4C4C4C"/>
              </a:buClr>
              <a:buSzTx/>
              <a:tabLst>
                <a:tab pos="2227263" algn="l"/>
                <a:tab pos="4746625" algn="l"/>
              </a:tabLst>
            </a:pPr>
            <a:r>
              <a:rPr lang="en-US" sz="2200" dirty="0"/>
              <a:t>Answer Question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3281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533400" y="2331690"/>
            <a:ext cx="8455025" cy="331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r>
              <a:rPr lang="en-US" sz="3600" i="1" dirty="0"/>
              <a:t>“The more you pay at a </a:t>
            </a:r>
            <a:endParaRPr lang="en-US" sz="3600" i="1" dirty="0" smtClean="0"/>
          </a:p>
          <a:p>
            <a:r>
              <a:rPr lang="en-US" sz="3600" i="1" dirty="0" smtClean="0"/>
              <a:t>restaurant</a:t>
            </a:r>
            <a:r>
              <a:rPr lang="en-US" sz="3600" i="1" dirty="0"/>
              <a:t>, the better it is.”</a:t>
            </a:r>
            <a:endParaRPr lang="en-US" sz="3600" dirty="0"/>
          </a:p>
          <a:p>
            <a:endParaRPr lang="en-US" sz="3600" i="1" dirty="0" smtClean="0"/>
          </a:p>
          <a:p>
            <a:r>
              <a:rPr lang="en-US" sz="3600" dirty="0" smtClean="0"/>
              <a:t>Do </a:t>
            </a:r>
            <a:r>
              <a:rPr lang="en-US" sz="3600" dirty="0"/>
              <a:t>you agree?</a:t>
            </a: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hypothesis on Page 20</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2"/>
          <a:stretch>
            <a:fillRect/>
          </a:stretch>
        </p:blipFill>
        <p:spPr>
          <a:xfrm>
            <a:off x="6245225" y="1295400"/>
            <a:ext cx="2743200" cy="1828800"/>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Dataset: </a:t>
            </a:r>
            <a:r>
              <a:rPr lang="en-US" dirty="0">
                <a:latin typeface="Courier New" charset="0"/>
                <a:ea typeface="Courier New" charset="0"/>
                <a:cs typeface="Courier New" charset="0"/>
              </a:rPr>
              <a:t>restaurants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9119696"/>
              </p:ext>
            </p:extLst>
          </p:nvPr>
        </p:nvGraphicFramePr>
        <p:xfrm>
          <a:off x="304800" y="1676400"/>
          <a:ext cx="8686800" cy="3764280"/>
        </p:xfrm>
        <a:graphic>
          <a:graphicData uri="http://schemas.openxmlformats.org/drawingml/2006/table">
            <a:tbl>
              <a:tblPr firstRow="1" bandRow="1">
                <a:tableStyleId>{5C22544A-7EE6-4342-B048-85BDC9FD1C3A}</a:tableStyleId>
              </a:tblPr>
              <a:tblGrid>
                <a:gridCol w="2895600">
                  <a:extLst>
                    <a:ext uri="{9D8B030D-6E8A-4147-A177-3AD203B41FA5}">
                      <a16:colId xmlns="" xmlns:a16="http://schemas.microsoft.com/office/drawing/2014/main" val="20000"/>
                    </a:ext>
                  </a:extLst>
                </a:gridCol>
                <a:gridCol w="2895600">
                  <a:extLst>
                    <a:ext uri="{9D8B030D-6E8A-4147-A177-3AD203B41FA5}">
                      <a16:colId xmlns="" xmlns:a16="http://schemas.microsoft.com/office/drawing/2014/main" val="20001"/>
                    </a:ext>
                  </a:extLst>
                </a:gridCol>
                <a:gridCol w="2895600">
                  <a:extLst>
                    <a:ext uri="{9D8B030D-6E8A-4147-A177-3AD203B41FA5}">
                      <a16:colId xmlns="" xmlns:a16="http://schemas.microsoft.com/office/drawing/2014/main" val="20002"/>
                    </a:ext>
                  </a:extLst>
                </a:gridCol>
              </a:tblGrid>
              <a:tr h="370840">
                <a:tc>
                  <a:txBody>
                    <a:bodyPr/>
                    <a:lstStyle/>
                    <a:p>
                      <a:pPr algn="l"/>
                      <a:r>
                        <a:rPr lang="en-US" sz="2200" b="0" dirty="0">
                          <a:effectLst/>
                        </a:rPr>
                        <a:t>name</a:t>
                      </a:r>
                    </a:p>
                  </a:txBody>
                  <a:tcPr marL="0" marR="0" anchor="ctr"/>
                </a:tc>
                <a:tc>
                  <a:txBody>
                    <a:bodyPr/>
                    <a:lstStyle/>
                    <a:p>
                      <a:pPr algn="ctr"/>
                      <a:r>
                        <a:rPr lang="en-US" sz="2200" b="0">
                          <a:effectLst/>
                        </a:rPr>
                        <a:t>price</a:t>
                      </a:r>
                    </a:p>
                  </a:txBody>
                  <a:tcPr marL="0" marR="0" anchor="ctr"/>
                </a:tc>
                <a:tc>
                  <a:txBody>
                    <a:bodyPr/>
                    <a:lstStyle/>
                    <a:p>
                      <a:pPr algn="ctr"/>
                      <a:r>
                        <a:rPr lang="en-US" sz="2200" b="0" dirty="0">
                          <a:effectLst/>
                        </a:rPr>
                        <a:t>rating</a:t>
                      </a:r>
                    </a:p>
                  </a:txBody>
                  <a:tcPr marL="0" marR="0" anchor="ctr"/>
                </a:tc>
                <a:extLst>
                  <a:ext uri="{0D108BD9-81ED-4DB2-BD59-A6C34878D82A}">
                    <a16:rowId xmlns="" xmlns:a16="http://schemas.microsoft.com/office/drawing/2014/main" val="10000"/>
                  </a:ext>
                </a:extLst>
              </a:tr>
              <a:tr h="370840">
                <a:tc>
                  <a:txBody>
                    <a:bodyPr/>
                    <a:lstStyle/>
                    <a:p>
                      <a:pPr algn="l"/>
                      <a:r>
                        <a:rPr lang="en-US" dirty="0">
                          <a:effectLst/>
                        </a:rPr>
                        <a:t>"Family Diner"</a:t>
                      </a:r>
                    </a:p>
                  </a:txBody>
                  <a:tcPr marL="0" marR="0" anchor="ctr"/>
                </a:tc>
                <a:tc>
                  <a:txBody>
                    <a:bodyPr/>
                    <a:lstStyle/>
                    <a:p>
                      <a:pPr algn="ctr"/>
                      <a:r>
                        <a:rPr lang="hr-HR">
                          <a:effectLst/>
                        </a:rPr>
                        <a:t>13.21</a:t>
                      </a:r>
                    </a:p>
                  </a:txBody>
                  <a:tcPr marL="0" marR="0" anchor="ctr"/>
                </a:tc>
                <a:tc>
                  <a:txBody>
                    <a:bodyPr/>
                    <a:lstStyle/>
                    <a:p>
                      <a:pPr algn="ctr"/>
                      <a:r>
                        <a:rPr lang="hr-HR">
                          <a:effectLst/>
                        </a:rPr>
                        <a:t>4.5</a:t>
                      </a:r>
                    </a:p>
                  </a:txBody>
                  <a:tcPr marL="0" marR="0" anchor="ctr"/>
                </a:tc>
                <a:extLst>
                  <a:ext uri="{0D108BD9-81ED-4DB2-BD59-A6C34878D82A}">
                    <a16:rowId xmlns="" xmlns:a16="http://schemas.microsoft.com/office/drawing/2014/main" val="10001"/>
                  </a:ext>
                </a:extLst>
              </a:tr>
              <a:tr h="370840">
                <a:tc>
                  <a:txBody>
                    <a:bodyPr/>
                    <a:lstStyle/>
                    <a:p>
                      <a:pPr algn="l"/>
                      <a:r>
                        <a:rPr lang="en-US">
                          <a:effectLst/>
                        </a:rPr>
                        <a:t>"Geoff’s Sandwiches"</a:t>
                      </a:r>
                    </a:p>
                  </a:txBody>
                  <a:tcPr marL="0" marR="0" anchor="ctr"/>
                </a:tc>
                <a:tc>
                  <a:txBody>
                    <a:bodyPr/>
                    <a:lstStyle/>
                    <a:p>
                      <a:pPr algn="ctr"/>
                      <a:r>
                        <a:rPr lang="hr-HR">
                          <a:effectLst/>
                        </a:rPr>
                        <a:t>10.23</a:t>
                      </a:r>
                    </a:p>
                  </a:txBody>
                  <a:tcPr marL="0" marR="0" anchor="ctr"/>
                </a:tc>
                <a:tc>
                  <a:txBody>
                    <a:bodyPr/>
                    <a:lstStyle/>
                    <a:p>
                      <a:pPr algn="ctr"/>
                      <a:r>
                        <a:rPr lang="hr-HR">
                          <a:effectLst/>
                        </a:rPr>
                        <a:t>4.1</a:t>
                      </a:r>
                    </a:p>
                  </a:txBody>
                  <a:tcPr marL="0" marR="0" anchor="ctr"/>
                </a:tc>
                <a:extLst>
                  <a:ext uri="{0D108BD9-81ED-4DB2-BD59-A6C34878D82A}">
                    <a16:rowId xmlns="" xmlns:a16="http://schemas.microsoft.com/office/drawing/2014/main" val="10002"/>
                  </a:ext>
                </a:extLst>
              </a:tr>
              <a:tr h="370840">
                <a:tc>
                  <a:txBody>
                    <a:bodyPr/>
                    <a:lstStyle/>
                    <a:p>
                      <a:pPr algn="l"/>
                      <a:r>
                        <a:rPr lang="en-US">
                          <a:effectLst/>
                        </a:rPr>
                        <a:t>"Best Burger"</a:t>
                      </a:r>
                    </a:p>
                  </a:txBody>
                  <a:tcPr marL="0" marR="0" anchor="ctr"/>
                </a:tc>
                <a:tc>
                  <a:txBody>
                    <a:bodyPr/>
                    <a:lstStyle/>
                    <a:p>
                      <a:pPr algn="ctr"/>
                      <a:r>
                        <a:rPr lang="hr-HR">
                          <a:effectLst/>
                        </a:rPr>
                        <a:t>6.52</a:t>
                      </a:r>
                    </a:p>
                  </a:txBody>
                  <a:tcPr marL="0" marR="0" anchor="ctr"/>
                </a:tc>
                <a:tc>
                  <a:txBody>
                    <a:bodyPr/>
                    <a:lstStyle/>
                    <a:p>
                      <a:pPr algn="ctr"/>
                      <a:r>
                        <a:rPr lang="hr-HR">
                          <a:effectLst/>
                        </a:rPr>
                        <a:t>2.9</a:t>
                      </a:r>
                    </a:p>
                  </a:txBody>
                  <a:tcPr marL="0" marR="0" anchor="ctr"/>
                </a:tc>
                <a:extLst>
                  <a:ext uri="{0D108BD9-81ED-4DB2-BD59-A6C34878D82A}">
                    <a16:rowId xmlns="" xmlns:a16="http://schemas.microsoft.com/office/drawing/2014/main" val="10003"/>
                  </a:ext>
                </a:extLst>
              </a:tr>
              <a:tr h="370840">
                <a:tc>
                  <a:txBody>
                    <a:bodyPr/>
                    <a:lstStyle/>
                    <a:p>
                      <a:pPr algn="l"/>
                      <a:r>
                        <a:rPr lang="en-US">
                          <a:effectLst/>
                        </a:rPr>
                        <a:t>"Riverside Grille"</a:t>
                      </a:r>
                    </a:p>
                  </a:txBody>
                  <a:tcPr marL="0" marR="0" anchor="ctr"/>
                </a:tc>
                <a:tc>
                  <a:txBody>
                    <a:bodyPr/>
                    <a:lstStyle/>
                    <a:p>
                      <a:pPr algn="ctr"/>
                      <a:r>
                        <a:rPr lang="hr-HR">
                          <a:effectLst/>
                        </a:rPr>
                        <a:t>19.56</a:t>
                      </a:r>
                    </a:p>
                  </a:txBody>
                  <a:tcPr marL="0" marR="0" anchor="ctr"/>
                </a:tc>
                <a:tc>
                  <a:txBody>
                    <a:bodyPr/>
                    <a:lstStyle/>
                    <a:p>
                      <a:pPr algn="ctr"/>
                      <a:r>
                        <a:rPr lang="hr-HR">
                          <a:effectLst/>
                        </a:rPr>
                        <a:t>4.9</a:t>
                      </a:r>
                    </a:p>
                  </a:txBody>
                  <a:tcPr marL="0" marR="0" anchor="ctr"/>
                </a:tc>
                <a:extLst>
                  <a:ext uri="{0D108BD9-81ED-4DB2-BD59-A6C34878D82A}">
                    <a16:rowId xmlns="" xmlns:a16="http://schemas.microsoft.com/office/drawing/2014/main" val="10004"/>
                  </a:ext>
                </a:extLst>
              </a:tr>
              <a:tr h="370840">
                <a:tc>
                  <a:txBody>
                    <a:bodyPr/>
                    <a:lstStyle/>
                    <a:p>
                      <a:pPr algn="l"/>
                      <a:r>
                        <a:rPr lang="en-US">
                          <a:effectLst/>
                        </a:rPr>
                        <a:t>"Jackie’s BBQ"</a:t>
                      </a:r>
                    </a:p>
                  </a:txBody>
                  <a:tcPr marL="0" marR="0" anchor="ctr"/>
                </a:tc>
                <a:tc>
                  <a:txBody>
                    <a:bodyPr/>
                    <a:lstStyle/>
                    <a:p>
                      <a:pPr algn="ctr"/>
                      <a:r>
                        <a:rPr lang="nb-NO">
                          <a:effectLst/>
                        </a:rPr>
                        <a:t>5.57</a:t>
                      </a:r>
                    </a:p>
                  </a:txBody>
                  <a:tcPr marL="0" marR="0" anchor="ctr"/>
                </a:tc>
                <a:tc>
                  <a:txBody>
                    <a:bodyPr/>
                    <a:lstStyle/>
                    <a:p>
                      <a:pPr algn="ctr"/>
                      <a:r>
                        <a:rPr lang="hr-HR">
                          <a:effectLst/>
                        </a:rPr>
                        <a:t>2.3</a:t>
                      </a:r>
                    </a:p>
                  </a:txBody>
                  <a:tcPr marL="0" marR="0" anchor="ctr"/>
                </a:tc>
                <a:extLst>
                  <a:ext uri="{0D108BD9-81ED-4DB2-BD59-A6C34878D82A}">
                    <a16:rowId xmlns="" xmlns:a16="http://schemas.microsoft.com/office/drawing/2014/main" val="10005"/>
                  </a:ext>
                </a:extLst>
              </a:tr>
              <a:tr h="370840">
                <a:tc>
                  <a:txBody>
                    <a:bodyPr/>
                    <a:lstStyle/>
                    <a:p>
                      <a:pPr algn="l"/>
                      <a:r>
                        <a:rPr lang="en-US">
                          <a:effectLst/>
                        </a:rPr>
                        <a:t>"La Taqueria"</a:t>
                      </a:r>
                    </a:p>
                  </a:txBody>
                  <a:tcPr marL="0" marR="0" anchor="ctr"/>
                </a:tc>
                <a:tc>
                  <a:txBody>
                    <a:bodyPr/>
                    <a:lstStyle/>
                    <a:p>
                      <a:pPr algn="ctr"/>
                      <a:r>
                        <a:rPr lang="hr-HR">
                          <a:effectLst/>
                        </a:rPr>
                        <a:t>9.72</a:t>
                      </a:r>
                    </a:p>
                  </a:txBody>
                  <a:tcPr marL="0" marR="0" anchor="ctr"/>
                </a:tc>
                <a:tc>
                  <a:txBody>
                    <a:bodyPr/>
                    <a:lstStyle/>
                    <a:p>
                      <a:pPr algn="ctr"/>
                      <a:r>
                        <a:rPr lang="en-US">
                          <a:effectLst/>
                        </a:rPr>
                        <a:t>4</a:t>
                      </a:r>
                    </a:p>
                  </a:txBody>
                  <a:tcPr marL="0" marR="0" anchor="ctr"/>
                </a:tc>
                <a:extLst>
                  <a:ext uri="{0D108BD9-81ED-4DB2-BD59-A6C34878D82A}">
                    <a16:rowId xmlns="" xmlns:a16="http://schemas.microsoft.com/office/drawing/2014/main" val="10006"/>
                  </a:ext>
                </a:extLst>
              </a:tr>
              <a:tr h="370840">
                <a:tc>
                  <a:txBody>
                    <a:bodyPr/>
                    <a:lstStyle/>
                    <a:p>
                      <a:pPr algn="l"/>
                      <a:r>
                        <a:rPr lang="en-US">
                          <a:effectLst/>
                        </a:rPr>
                        <a:t>"Bebop Bar"</a:t>
                      </a:r>
                    </a:p>
                  </a:txBody>
                  <a:tcPr marL="0" marR="0" anchor="ctr"/>
                </a:tc>
                <a:tc>
                  <a:txBody>
                    <a:bodyPr/>
                    <a:lstStyle/>
                    <a:p>
                      <a:pPr algn="ctr"/>
                      <a:r>
                        <a:rPr lang="nb-NO">
                          <a:effectLst/>
                        </a:rPr>
                        <a:t>7.2</a:t>
                      </a:r>
                    </a:p>
                  </a:txBody>
                  <a:tcPr marL="0" marR="0" anchor="ctr"/>
                </a:tc>
                <a:tc>
                  <a:txBody>
                    <a:bodyPr/>
                    <a:lstStyle/>
                    <a:p>
                      <a:pPr algn="ctr"/>
                      <a:r>
                        <a:rPr lang="hr-HR">
                          <a:effectLst/>
                        </a:rPr>
                        <a:t>3.3</a:t>
                      </a:r>
                    </a:p>
                  </a:txBody>
                  <a:tcPr marL="0" marR="0" anchor="ctr"/>
                </a:tc>
                <a:extLst>
                  <a:ext uri="{0D108BD9-81ED-4DB2-BD59-A6C34878D82A}">
                    <a16:rowId xmlns="" xmlns:a16="http://schemas.microsoft.com/office/drawing/2014/main" val="10007"/>
                  </a:ext>
                </a:extLst>
              </a:tr>
              <a:tr h="370840">
                <a:tc>
                  <a:txBody>
                    <a:bodyPr/>
                    <a:lstStyle/>
                    <a:p>
                      <a:pPr algn="l"/>
                      <a:r>
                        <a:rPr lang="en-US" dirty="0">
                          <a:effectLst/>
                        </a:rPr>
                        <a:t>"Spike’s"</a:t>
                      </a:r>
                    </a:p>
                  </a:txBody>
                  <a:tcPr marL="0" marR="0" anchor="ctr"/>
                </a:tc>
                <a:tc>
                  <a:txBody>
                    <a:bodyPr/>
                    <a:lstStyle/>
                    <a:p>
                      <a:pPr algn="ctr"/>
                      <a:r>
                        <a:rPr lang="hr-HR">
                          <a:effectLst/>
                        </a:rPr>
                        <a:t>6.98</a:t>
                      </a:r>
                    </a:p>
                  </a:txBody>
                  <a:tcPr marL="0" marR="0" anchor="ctr"/>
                </a:tc>
                <a:tc>
                  <a:txBody>
                    <a:bodyPr/>
                    <a:lstStyle/>
                    <a:p>
                      <a:pPr algn="ctr"/>
                      <a:r>
                        <a:rPr lang="hr-HR">
                          <a:effectLst/>
                        </a:rPr>
                        <a:t>3.8</a:t>
                      </a:r>
                    </a:p>
                  </a:txBody>
                  <a:tcPr marL="0" marR="0" anchor="ctr"/>
                </a:tc>
                <a:extLst>
                  <a:ext uri="{0D108BD9-81ED-4DB2-BD59-A6C34878D82A}">
                    <a16:rowId xmlns="" xmlns:a16="http://schemas.microsoft.com/office/drawing/2014/main" val="10008"/>
                  </a:ext>
                </a:extLst>
              </a:tr>
              <a:tr h="370840">
                <a:tc>
                  <a:txBody>
                    <a:bodyPr/>
                    <a:lstStyle/>
                    <a:p>
                      <a:pPr algn="l"/>
                      <a:r>
                        <a:rPr lang="en-US" dirty="0">
                          <a:effectLst/>
                        </a:rPr>
                        <a:t>"Fred’s Shake Shack"</a:t>
                      </a:r>
                    </a:p>
                  </a:txBody>
                  <a:tcPr marL="0" marR="0" anchor="ctr"/>
                </a:tc>
                <a:tc>
                  <a:txBody>
                    <a:bodyPr/>
                    <a:lstStyle/>
                    <a:p>
                      <a:pPr algn="ctr"/>
                      <a:r>
                        <a:rPr lang="nb-NO">
                          <a:effectLst/>
                        </a:rPr>
                        <a:t>5.25</a:t>
                      </a:r>
                    </a:p>
                  </a:txBody>
                  <a:tcPr marL="0" marR="0" anchor="ctr"/>
                </a:tc>
                <a:tc>
                  <a:txBody>
                    <a:bodyPr/>
                    <a:lstStyle/>
                    <a:p>
                      <a:pPr algn="ctr"/>
                      <a:r>
                        <a:rPr lang="hr-HR" dirty="0">
                          <a:effectLst/>
                        </a:rPr>
                        <a:t>3.5</a:t>
                      </a:r>
                    </a:p>
                  </a:txBody>
                  <a:tcPr marL="0" marR="0" anchor="ctr"/>
                </a:tc>
                <a:extLst>
                  <a:ext uri="{0D108BD9-81ED-4DB2-BD59-A6C34878D82A}">
                    <a16:rowId xmlns="" xmlns:a16="http://schemas.microsoft.com/office/drawing/2014/main" val="10009"/>
                  </a:ext>
                </a:extLst>
              </a:tr>
            </a:tbl>
          </a:graphicData>
        </a:graphic>
      </p:graphicFrame>
      <p:sp>
        <p:nvSpPr>
          <p:cNvPr id="5" name="Rectangle 4"/>
          <p:cNvSpPr/>
          <p:nvPr/>
        </p:nvSpPr>
        <p:spPr>
          <a:xfrm>
            <a:off x="304800" y="5710535"/>
            <a:ext cx="8686800" cy="461665"/>
          </a:xfrm>
          <a:prstGeom prst="rect">
            <a:avLst/>
          </a:prstGeom>
        </p:spPr>
        <p:txBody>
          <a:bodyPr wrap="square">
            <a:spAutoFit/>
          </a:bodyPr>
          <a:lstStyle/>
          <a:p>
            <a:pPr eaLnBrk="1" hangingPunct="1">
              <a:spcAft>
                <a:spcPts val="1800"/>
              </a:spcAft>
              <a:buClr>
                <a:srgbClr val="4C4C4C"/>
              </a:buClr>
              <a:buSzTx/>
            </a:pPr>
            <a:r>
              <a:rPr lang="en-US" dirty="0">
                <a:solidFill>
                  <a:schemeClr val="bg1"/>
                </a:solidFill>
                <a:ea typeface="Arial" charset="0"/>
                <a:cs typeface="Arial" charset="0"/>
              </a:rPr>
              <a:t>What’s the best-reviewed restaurant? Most expensive?</a:t>
            </a:r>
            <a:endParaRPr lang="en-US" dirty="0">
              <a:solidFill>
                <a:schemeClr val="bg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0640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 return to plotting</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57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3"/>
              </a:rPr>
              <a:t>Unit 6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rgbClr val="4C4C4C"/>
              </a:buClr>
              <a:buSzTx/>
            </a:pPr>
            <a:r>
              <a:rPr lang="en-US" altLang="en-US" sz="2400" dirty="0">
                <a:latin typeface="Arial" charset="0"/>
                <a:ea typeface="Arial" charset="0"/>
                <a:cs typeface="Arial" charset="0"/>
              </a:rPr>
              <a:t>Define </a:t>
            </a:r>
            <a:r>
              <a:rPr lang="en-US" altLang="en-US" sz="2400" dirty="0">
                <a:latin typeface="Courier New" charset="0"/>
                <a:ea typeface="Courier New" charset="0"/>
                <a:cs typeface="Courier New" charset="0"/>
              </a:rPr>
              <a:t>ratings-list</a:t>
            </a:r>
            <a:r>
              <a:rPr lang="en-US" altLang="en-US" sz="2400" dirty="0">
                <a:latin typeface="Arial" charset="0"/>
                <a:ea typeface="Arial" charset="0"/>
                <a:cs typeface="Arial" charset="0"/>
              </a:rPr>
              <a:t> and </a:t>
            </a:r>
            <a:r>
              <a:rPr lang="en-US" altLang="en-US" sz="2400" dirty="0">
                <a:latin typeface="Courier New" charset="0"/>
                <a:ea typeface="Courier New" charset="0"/>
                <a:cs typeface="Courier New" charset="0"/>
              </a:rPr>
              <a:t>prices-list,</a:t>
            </a:r>
            <a:r>
              <a:rPr lang="en-US" altLang="en-US" sz="2400" dirty="0">
                <a:latin typeface="Arial" charset="0"/>
                <a:ea typeface="Arial" charset="0"/>
                <a:cs typeface="Arial" charset="0"/>
              </a:rPr>
              <a:t> by extracting those two columns from the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What’s the mean rating of all the restaurants?</a:t>
            </a:r>
          </a:p>
          <a:p>
            <a:pPr marL="342900" indent="-342900" eaLnBrk="1" hangingPunct="1">
              <a:spcAft>
                <a:spcPts val="1800"/>
              </a:spcAft>
              <a:buClr>
                <a:srgbClr val="4C4C4C"/>
              </a:buClr>
              <a:buSzTx/>
            </a:pPr>
            <a:r>
              <a:rPr lang="en-US" altLang="en-US" sz="2400" dirty="0">
                <a:latin typeface="Arial" charset="0"/>
                <a:ea typeface="Arial" charset="0"/>
                <a:cs typeface="Arial" charset="0"/>
              </a:rPr>
              <a:t>Use a histogram to visualize the prices in this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Create a scatterplot of the prices and ratings</a:t>
            </a:r>
          </a:p>
          <a:p>
            <a:pPr marL="342900" indent="-342900" eaLnBrk="1" hangingPunct="1">
              <a:spcAft>
                <a:spcPts val="1800"/>
              </a:spcAft>
              <a:buClr>
                <a:srgbClr val="4C4C4C"/>
              </a:buClr>
              <a:buSzTx/>
            </a:pPr>
            <a:r>
              <a:rPr lang="en-US" altLang="en-US" sz="2400" dirty="0">
                <a:latin typeface="Arial" charset="0"/>
                <a:ea typeface="Arial" charset="0"/>
                <a:cs typeface="Arial" charset="0"/>
              </a:rPr>
              <a:t>Based on this plot, do you see a pattern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a:t>
            </a:r>
            <a:r>
              <a:rPr lang="en-US" altLang="en-US" sz="2400" i="1" dirty="0">
                <a:latin typeface="Arial" charset="0"/>
                <a:ea typeface="Arial" charset="0"/>
                <a:cs typeface="Arial" charset="0"/>
              </a:rPr>
              <a:t>relationship – </a:t>
            </a:r>
            <a:r>
              <a:rPr lang="en-US" altLang="en-US" sz="2400" dirty="0">
                <a:latin typeface="Arial" charset="0"/>
                <a:ea typeface="Arial" charset="0"/>
                <a:cs typeface="Arial" charset="0"/>
              </a:rPr>
              <a:t>between price and rating?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91000" y="1295400"/>
            <a:ext cx="4445000" cy="4699000"/>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3922776"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Which dot is “Spike’s”?</a:t>
            </a:r>
          </a:p>
          <a:p>
            <a:pPr marL="342900" indent="-342900">
              <a:lnSpc>
                <a:spcPct val="200000"/>
              </a:lnSpc>
              <a:buFont typeface="Arial" charset="0"/>
              <a:buChar char="•"/>
            </a:pPr>
            <a:r>
              <a:rPr lang="en-US" dirty="0">
                <a:solidFill>
                  <a:schemeClr val="bg1"/>
                </a:solidFill>
              </a:rPr>
              <a:t>Complete Page 21</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8570976" cy="3785652"/>
          </a:xfrm>
          <a:prstGeom prst="rect">
            <a:avLst/>
          </a:prstGeom>
          <a:noFill/>
        </p:spPr>
        <p:txBody>
          <a:bodyPr wrap="square" rtlCol="0">
            <a:spAutoFit/>
          </a:bodyPr>
          <a:lstStyle/>
          <a:p>
            <a:pPr marL="342900" indent="-342900">
              <a:buFont typeface="Arial" charset="0"/>
              <a:buChar char="•"/>
            </a:pPr>
            <a:r>
              <a:rPr lang="en-US" dirty="0">
                <a:solidFill>
                  <a:schemeClr val="bg1"/>
                </a:solidFill>
              </a:rPr>
              <a:t>For practice, make a scatterplot showing the </a:t>
            </a:r>
            <a:r>
              <a:rPr lang="en-US" dirty="0" err="1">
                <a:solidFill>
                  <a:schemeClr val="bg1"/>
                </a:solidFill>
                <a:latin typeface="Courier New" charset="0"/>
                <a:ea typeface="Courier New" charset="0"/>
                <a:cs typeface="Courier New" charset="0"/>
              </a:rPr>
              <a:t>gdp</a:t>
            </a:r>
            <a:r>
              <a:rPr lang="en-US" dirty="0">
                <a:solidFill>
                  <a:schemeClr val="bg1"/>
                </a:solidFill>
              </a:rPr>
              <a:t> v. </a:t>
            </a:r>
            <a:r>
              <a:rPr lang="en-US" dirty="0">
                <a:solidFill>
                  <a:schemeClr val="bg1"/>
                </a:solidFill>
                <a:latin typeface="Courier New" charset="0"/>
                <a:ea typeface="Courier New" charset="0"/>
                <a:cs typeface="Courier New" charset="0"/>
              </a:rPr>
              <a:t>median-life-expectancy</a:t>
            </a:r>
            <a:r>
              <a:rPr lang="en-US" dirty="0">
                <a:solidFill>
                  <a:schemeClr val="bg1"/>
                </a:solidFill>
              </a:rPr>
              <a:t> from </a:t>
            </a:r>
            <a:r>
              <a:rPr lang="en-US" dirty="0">
                <a:solidFill>
                  <a:schemeClr val="bg1"/>
                </a:solidFill>
                <a:latin typeface="Courier New" charset="0"/>
                <a:ea typeface="Courier New" charset="0"/>
                <a:cs typeface="Courier New" charset="0"/>
              </a:rPr>
              <a:t>countries</a:t>
            </a:r>
            <a:endParaRPr lang="en-US" dirty="0">
              <a:solidFill>
                <a:schemeClr val="bg1"/>
              </a:solidFill>
            </a:endParaRP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Is it positive or negative?</a:t>
            </a: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799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Seeing Correlations</a:t>
            </a:r>
            <a:endParaRPr lang="en-US" dirty="0">
              <a:latin typeface="Courier New" charset="0"/>
              <a:ea typeface="Courier New" charset="0"/>
              <a:cs typeface="Courier New" charset="0"/>
            </a:endParaRPr>
          </a:p>
        </p:txBody>
      </p:sp>
      <p:sp>
        <p:nvSpPr>
          <p:cNvPr id="4" name="TextBox 3"/>
          <p:cNvSpPr txBox="1"/>
          <p:nvPr/>
        </p:nvSpPr>
        <p:spPr>
          <a:xfrm>
            <a:off x="115824" y="1828800"/>
            <a:ext cx="6284976" cy="4154984"/>
          </a:xfrm>
          <a:prstGeom prst="rect">
            <a:avLst/>
          </a:prstGeom>
          <a:noFill/>
        </p:spPr>
        <p:txBody>
          <a:bodyPr wrap="square" rtlCol="0">
            <a:spAutoFit/>
          </a:bodyPr>
          <a:lstStyle/>
          <a:p>
            <a:pPr marL="342900" indent="-342900">
              <a:buFont typeface="Arial" charset="0"/>
              <a:buChar char="•"/>
            </a:pPr>
            <a:r>
              <a:rPr lang="en-US" dirty="0">
                <a:solidFill>
                  <a:schemeClr val="bg1"/>
                </a:solidFill>
              </a:rPr>
              <a:t>Positive v. Negative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Using the relationship to make a </a:t>
            </a:r>
            <a:r>
              <a:rPr lang="en-US" i="1" dirty="0">
                <a:solidFill>
                  <a:schemeClr val="bg1"/>
                </a:solidFill>
              </a:rPr>
              <a:t>prediction</a:t>
            </a: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What rating would we expect a $16 restaurant to have?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Correlations aren’t perfect predictors! </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Brainstorm 3 correlations you can think of</a:t>
            </a:r>
          </a:p>
        </p:txBody>
      </p:sp>
      <p:pic>
        <p:nvPicPr>
          <p:cNvPr id="5" name="Picture 4"/>
          <p:cNvPicPr>
            <a:picLocks noChangeAspect="1"/>
          </p:cNvPicPr>
          <p:nvPr/>
        </p:nvPicPr>
        <p:blipFill>
          <a:blip r:embed="rId2"/>
          <a:stretch>
            <a:fillRect/>
          </a:stretch>
        </p:blipFill>
        <p:spPr>
          <a:xfrm>
            <a:off x="5948955" y="2286000"/>
            <a:ext cx="3027405" cy="3200400"/>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543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Measuring Correlation Strength</a:t>
            </a:r>
            <a:endParaRPr lang="en-US" dirty="0">
              <a:latin typeface="Courier New" charset="0"/>
              <a:ea typeface="Courier New" charset="0"/>
              <a:cs typeface="Courier New" charset="0"/>
            </a:endParaRPr>
          </a:p>
        </p:txBody>
      </p:sp>
      <p:sp>
        <p:nvSpPr>
          <p:cNvPr id="4" name="TextBox 3"/>
          <p:cNvSpPr txBox="1"/>
          <p:nvPr/>
        </p:nvSpPr>
        <p:spPr>
          <a:xfrm>
            <a:off x="152400" y="1828800"/>
            <a:ext cx="5446776" cy="2677656"/>
          </a:xfrm>
          <a:prstGeom prst="rect">
            <a:avLst/>
          </a:prstGeom>
          <a:noFill/>
        </p:spPr>
        <p:txBody>
          <a:bodyPr wrap="square" rtlCol="0">
            <a:spAutoFit/>
          </a:bodyPr>
          <a:lstStyle/>
          <a:p>
            <a:pPr marL="342900" indent="-342900">
              <a:buFont typeface="Arial" charset="0"/>
              <a:buChar char="•"/>
            </a:pPr>
            <a:r>
              <a:rPr lang="en-US" dirty="0">
                <a:solidFill>
                  <a:schemeClr val="bg1"/>
                </a:solidFill>
              </a:rPr>
              <a:t>Line of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Predictor Function</a:t>
            </a:r>
            <a:endParaRPr lang="en-US" i="1" dirty="0">
              <a:solidFill>
                <a:schemeClr val="bg1"/>
              </a:solidFill>
            </a:endParaRP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Good v. Bad Predictors</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Turn to Page 22</a:t>
            </a:r>
            <a:r>
              <a:rPr lang="mr-IN" dirty="0">
                <a:solidFill>
                  <a:schemeClr val="bg1"/>
                </a:solidFill>
              </a:rPr>
              <a:t>…</a:t>
            </a:r>
            <a:endParaRPr lang="en-US" dirty="0">
              <a:solidFill>
                <a:schemeClr val="bg1"/>
              </a:solidFill>
            </a:endParaRPr>
          </a:p>
        </p:txBody>
      </p:sp>
      <p:pic>
        <p:nvPicPr>
          <p:cNvPr id="2" name="Picture 1"/>
          <p:cNvPicPr>
            <a:picLocks noChangeAspect="1"/>
          </p:cNvPicPr>
          <p:nvPr/>
        </p:nvPicPr>
        <p:blipFill>
          <a:blip r:embed="rId2"/>
          <a:stretch>
            <a:fillRect/>
          </a:stretch>
        </p:blipFill>
        <p:spPr>
          <a:xfrm>
            <a:off x="4267200" y="1549399"/>
            <a:ext cx="4733325" cy="5003801"/>
          </a:xfrm>
          <a:prstGeom prst="rect">
            <a:avLst/>
          </a:prstGeom>
        </p:spPr>
      </p:pic>
      <p:pic>
        <p:nvPicPr>
          <p:cNvPr id="6" name="Picture 5"/>
          <p:cNvPicPr>
            <a:picLocks noChangeAspect="1"/>
          </p:cNvPicPr>
          <p:nvPr/>
        </p:nvPicPr>
        <p:blipFill>
          <a:blip r:embed="rId3"/>
          <a:stretch>
            <a:fillRect/>
          </a:stretch>
        </p:blipFill>
        <p:spPr>
          <a:xfrm>
            <a:off x="4282440" y="1574945"/>
            <a:ext cx="4709160" cy="4978255"/>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78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 and r</a:t>
            </a:r>
            <a:r>
              <a:rPr lang="en-US" baseline="30000" dirty="0"/>
              <a:t>2</a:t>
            </a:r>
            <a:endParaRPr lang="en-US" dirty="0">
              <a:latin typeface="Courier New" charset="0"/>
              <a:ea typeface="Courier New" charset="0"/>
              <a:cs typeface="Courier New" charset="0"/>
            </a:endParaRPr>
          </a:p>
        </p:txBody>
      </p:sp>
      <p:sp>
        <p:nvSpPr>
          <p:cNvPr id="4" name="TextBox 3"/>
          <p:cNvSpPr txBox="1"/>
          <p:nvPr/>
        </p:nvSpPr>
        <p:spPr>
          <a:xfrm>
            <a:off x="0" y="1600200"/>
            <a:ext cx="9296400" cy="4431983"/>
          </a:xfrm>
          <a:prstGeom prst="rect">
            <a:avLst/>
          </a:prstGeom>
          <a:noFill/>
        </p:spPr>
        <p:txBody>
          <a:bodyPr wrap="square" rtlCol="0">
            <a:spAutoFit/>
          </a:bodyPr>
          <a:lstStyle/>
          <a:p>
            <a:r>
              <a:rPr lang="en-US" sz="2000" dirty="0">
                <a:solidFill>
                  <a:schemeClr val="accent1"/>
                </a:solidFill>
                <a:latin typeface="Courier New" charset="0"/>
                <a:ea typeface="Courier New" charset="0"/>
                <a:cs typeface="Courier New" charset="0"/>
              </a:rPr>
              <a:t>#linear-regression ::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a:solidFill>
                  <a:schemeClr val="accent1"/>
                </a:solidFill>
                <a:latin typeface="Courier New" charset="0"/>
                <a:ea typeface="Courier New" charset="0"/>
                <a:cs typeface="Courier New" charset="0"/>
                <a:sym typeface="Wingdings"/>
              </a:rPr>
              <a:t></a:t>
            </a:r>
            <a:r>
              <a:rPr lang="en-US" sz="2000" dirty="0">
                <a:solidFill>
                  <a:schemeClr val="accent1"/>
                </a:solidFill>
                <a:latin typeface="Courier New" charset="0"/>
                <a:ea typeface="Courier New" charset="0"/>
                <a:cs typeface="Courier New" charset="0"/>
              </a:rPr>
              <a:t> (</a:t>
            </a:r>
            <a:r>
              <a:rPr lang="en-US" sz="2000" dirty="0" err="1">
                <a:solidFill>
                  <a:schemeClr val="accent1"/>
                </a:solidFill>
                <a:latin typeface="Courier New" charset="0"/>
                <a:ea typeface="Courier New" charset="0"/>
                <a:cs typeface="Courier New" charset="0"/>
              </a:rPr>
              <a:t>Num</a:t>
            </a:r>
            <a:r>
              <a:rPr lang="en-US" sz="2000" dirty="0" err="1">
                <a:solidFill>
                  <a:schemeClr val="accent1"/>
                </a:solidFill>
                <a:latin typeface="Courier New" charset="0"/>
                <a:ea typeface="Courier New" charset="0"/>
                <a:cs typeface="Courier New" charset="0"/>
                <a:sym typeface="Wingdings"/>
              </a:rPr>
              <a: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a:t>
            </a:r>
          </a:p>
          <a:p>
            <a:r>
              <a:rPr lang="en-US" sz="2300" dirty="0">
                <a:solidFill>
                  <a:schemeClr val="bg1"/>
                </a:solidFill>
                <a:latin typeface="Courier New" charset="0"/>
                <a:ea typeface="Courier New" charset="0"/>
                <a:cs typeface="Courier New" charset="0"/>
              </a:rPr>
              <a:t>rating-predictor =</a:t>
            </a:r>
          </a:p>
          <a:p>
            <a:r>
              <a:rPr lang="en-US" sz="2300" dirty="0">
                <a:solidFill>
                  <a:schemeClr val="bg1"/>
                </a:solidFill>
                <a:latin typeface="Courier New" charset="0"/>
                <a:ea typeface="Courier New" charset="0"/>
                <a:cs typeface="Courier New" charset="0"/>
              </a:rPr>
              <a:t>   linear-regression(prices-list, ratings-list)</a:t>
            </a:r>
          </a:p>
          <a:p>
            <a:pPr marL="342900" indent="-342900">
              <a:buFont typeface="Arial" charset="0"/>
              <a:buChar char="•"/>
            </a:pPr>
            <a:endParaRPr lang="en-US" dirty="0">
              <a:solidFill>
                <a:schemeClr val="bg1"/>
              </a:solidFill>
            </a:endParaRPr>
          </a:p>
          <a:p>
            <a:pPr marL="525463" indent="-327025">
              <a:buFont typeface="Arial" charset="0"/>
              <a:buChar char="•"/>
            </a:pPr>
            <a:r>
              <a:rPr lang="en-US" dirty="0">
                <a:solidFill>
                  <a:schemeClr val="bg1"/>
                </a:solidFill>
                <a:latin typeface="Courier New" charset="0"/>
                <a:ea typeface="Courier New" charset="0"/>
                <a:cs typeface="Courier New" charset="0"/>
              </a:rPr>
              <a:t>linear-regression</a:t>
            </a:r>
            <a:r>
              <a:rPr lang="en-US" dirty="0">
                <a:solidFill>
                  <a:schemeClr val="bg1"/>
                </a:solidFill>
              </a:rPr>
              <a:t> is a function that </a:t>
            </a:r>
            <a:r>
              <a:rPr lang="en-US" i="1" dirty="0">
                <a:solidFill>
                  <a:schemeClr val="bg1"/>
                </a:solidFill>
              </a:rPr>
              <a:t>produces a function</a:t>
            </a:r>
          </a:p>
          <a:p>
            <a:pPr marL="525463" indent="-327025">
              <a:buFont typeface="Arial" charset="0"/>
              <a:buChar char="•"/>
            </a:pPr>
            <a:endParaRPr lang="en-US" i="1" dirty="0">
              <a:solidFill>
                <a:schemeClr val="bg1"/>
              </a:solidFill>
            </a:endParaRPr>
          </a:p>
          <a:p>
            <a:pPr marL="525463" indent="-327025">
              <a:buFont typeface="Arial" charset="0"/>
              <a:buChar char="•"/>
            </a:pPr>
            <a:r>
              <a:rPr lang="en-US" dirty="0">
                <a:solidFill>
                  <a:schemeClr val="bg1"/>
                </a:solidFill>
              </a:rPr>
              <a:t>The function is the “best fit” for all the points in the dataset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Type </a:t>
            </a:r>
            <a:r>
              <a:rPr lang="en-US" dirty="0">
                <a:solidFill>
                  <a:schemeClr val="bg1"/>
                </a:solidFill>
                <a:latin typeface="Courier New" charset="0"/>
                <a:ea typeface="Courier New" charset="0"/>
                <a:cs typeface="Courier New" charset="0"/>
              </a:rPr>
              <a:t>rating-predictor(0)</a:t>
            </a:r>
            <a:r>
              <a:rPr lang="en-US" dirty="0">
                <a:solidFill>
                  <a:schemeClr val="bg1"/>
                </a:solidFill>
              </a:rPr>
              <a:t> into the Interactions Area</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How could we get the slope and y-intercept of this function?</a:t>
            </a:r>
          </a:p>
          <a:p>
            <a:pPr marL="525463" indent="-327025">
              <a:buFont typeface="Arial" charset="0"/>
              <a:buChar char="•"/>
            </a:pPr>
            <a:endParaRPr lang="en-US" dirty="0">
              <a:solidFill>
                <a:schemeClr val="bg1"/>
              </a:solidFill>
            </a:endParaRPr>
          </a:p>
        </p:txBody>
      </p:sp>
      <p:sp>
        <p:nvSpPr>
          <p:cNvPr id="7" name="Rectangular Callout 6"/>
          <p:cNvSpPr/>
          <p:nvPr/>
        </p:nvSpPr>
        <p:spPr>
          <a:xfrm>
            <a:off x="7239000" y="990600"/>
            <a:ext cx="1524000" cy="533400"/>
          </a:xfrm>
          <a:prstGeom prst="wedgeRectCallout">
            <a:avLst>
              <a:gd name="adj1" fmla="val -38333"/>
              <a:gd name="adj2" fmla="val -1327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t>“</a:t>
            </a:r>
            <a:r>
              <a:rPr lang="en-US" i="1" dirty="0" err="1"/>
              <a:t>ish</a:t>
            </a:r>
            <a:r>
              <a:rPr lang="en-US" i="1" dirty="0"/>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44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457200" y="1828800"/>
            <a:ext cx="8229600" cy="1200329"/>
          </a:xfrm>
          <a:prstGeom prst="rect">
            <a:avLst/>
          </a:prstGeom>
          <a:noFill/>
        </p:spPr>
        <p:txBody>
          <a:bodyPr wrap="square" rtlCol="0">
            <a:spAutoFit/>
          </a:bodyPr>
          <a:lstStyle/>
          <a:p>
            <a:pPr marL="198438"/>
            <a:r>
              <a:rPr lang="en-US" dirty="0">
                <a:solidFill>
                  <a:schemeClr val="bg1"/>
                </a:solidFill>
              </a:rPr>
              <a:t>Just because two measures seem to co-relate does </a:t>
            </a:r>
            <a:r>
              <a:rPr lang="en-US" i="1" dirty="0">
                <a:solidFill>
                  <a:schemeClr val="bg1"/>
                </a:solidFill>
              </a:rPr>
              <a:t>not</a:t>
            </a:r>
            <a:r>
              <a:rPr lang="en-US" dirty="0">
                <a:solidFill>
                  <a:schemeClr val="bg1"/>
                </a:solidFill>
              </a:rPr>
              <a:t> mean that one causes the other!</a:t>
            </a:r>
            <a:endParaRPr lang="en-US" dirty="0">
              <a:solidFill>
                <a:schemeClr val="bg1"/>
              </a:solidFill>
              <a:latin typeface="Courier New" charset="0"/>
              <a:ea typeface="Courier New" charset="0"/>
              <a:cs typeface="Courier New" charset="0"/>
            </a:endParaRPr>
          </a:p>
          <a:p>
            <a:pPr marL="525463" indent="-327025">
              <a:buFont typeface="Arial" charset="0"/>
              <a:buChar char="•"/>
            </a:pPr>
            <a:endParaRPr lang="en-US" dirty="0">
              <a:solidFill>
                <a:schemeClr val="bg1"/>
              </a:solidFill>
            </a:endParaRPr>
          </a:p>
        </p:txBody>
      </p:sp>
      <p:grpSp>
        <p:nvGrpSpPr>
          <p:cNvPr id="15" name="Group 14"/>
          <p:cNvGrpSpPr/>
          <p:nvPr/>
        </p:nvGrpSpPr>
        <p:grpSpPr>
          <a:xfrm>
            <a:off x="1143000" y="2667000"/>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Plots</a:t>
            </a:r>
            <a:endParaRPr lang="en-US" dirty="0">
              <a:latin typeface="Courier New" charset="0"/>
              <a:ea typeface="Courier New" charset="0"/>
              <a:cs typeface="Courier New" charset="0"/>
            </a:endParaRPr>
          </a:p>
        </p:txBody>
      </p:sp>
      <p:sp>
        <p:nvSpPr>
          <p:cNvPr id="4" name="TextBox 3"/>
          <p:cNvSpPr txBox="1"/>
          <p:nvPr/>
        </p:nvSpPr>
        <p:spPr>
          <a:xfrm>
            <a:off x="0" y="1828800"/>
            <a:ext cx="9144000" cy="5170646"/>
          </a:xfrm>
          <a:prstGeom prst="rect">
            <a:avLst/>
          </a:prstGeom>
          <a:noFill/>
        </p:spPr>
        <p:txBody>
          <a:bodyPr wrap="square" rtlCol="0">
            <a:spAutoFit/>
          </a:bodyPr>
          <a:lstStyle/>
          <a:p>
            <a:pPr marL="525463" indent="-327025">
              <a:buFont typeface="Arial" charset="0"/>
              <a:buChar char="•"/>
            </a:pPr>
            <a:r>
              <a:rPr lang="en-US" dirty="0">
                <a:solidFill>
                  <a:schemeClr val="bg1"/>
                </a:solidFill>
                <a:latin typeface="Courier New" charset="0"/>
                <a:ea typeface="Courier New" charset="0"/>
                <a:cs typeface="Courier New" charset="0"/>
              </a:rPr>
              <a:t>rating-predictor</a:t>
            </a:r>
            <a:r>
              <a:rPr lang="en-US" dirty="0">
                <a:solidFill>
                  <a:schemeClr val="bg1"/>
                </a:solidFill>
              </a:rPr>
              <a:t> is just a function (just like </a:t>
            </a:r>
            <a:r>
              <a:rPr lang="en-US" dirty="0" err="1">
                <a:solidFill>
                  <a:schemeClr val="bg1"/>
                </a:solidFill>
                <a:latin typeface="Courier New" charset="0"/>
                <a:ea typeface="Courier New" charset="0"/>
                <a:cs typeface="Courier New" charset="0"/>
              </a:rPr>
              <a:t>num-sqrt</a:t>
            </a:r>
            <a:r>
              <a:rPr lang="en-US" dirty="0">
                <a:solidFill>
                  <a:schemeClr val="bg1"/>
                </a:solidFill>
              </a:rPr>
              <a: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Review: Plot this function using </a:t>
            </a:r>
            <a:r>
              <a:rPr lang="en-US" dirty="0">
                <a:solidFill>
                  <a:schemeClr val="bg1"/>
                </a:solidFill>
                <a:latin typeface="Courier New" charset="0"/>
                <a:ea typeface="Courier New" charset="0"/>
                <a:cs typeface="Courier New" charset="0"/>
              </a:rPr>
              <a:t>function-plot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We’d like to </a:t>
            </a:r>
            <a:r>
              <a:rPr lang="en-US" i="1" dirty="0">
                <a:solidFill>
                  <a:schemeClr val="bg1"/>
                </a:solidFill>
              </a:rPr>
              <a:t>combine</a:t>
            </a:r>
            <a:r>
              <a:rPr lang="en-US" dirty="0">
                <a:solidFill>
                  <a:schemeClr val="bg1"/>
                </a:solidFill>
              </a:rPr>
              <a:t> the scatterplot and the predictor </a:t>
            </a:r>
            <a:r>
              <a:rPr lang="en-US" dirty="0" smtClean="0">
                <a:solidFill>
                  <a:schemeClr val="bg1"/>
                </a:solidFill>
              </a:rPr>
              <a:t>plot</a:t>
            </a:r>
            <a:endParaRPr lang="en-US" sz="2600" dirty="0">
              <a:solidFill>
                <a:schemeClr val="accent1"/>
              </a:solidFill>
              <a:latin typeface="Courier New" charset="0"/>
              <a:cs typeface="Courier New" charset="0"/>
            </a:endParaRPr>
          </a:p>
          <a:p>
            <a:pPr marL="198438"/>
            <a:r>
              <a:rPr lang="en-US" sz="2200" dirty="0" smtClean="0">
                <a:solidFill>
                  <a:schemeClr val="accent1"/>
                </a:solidFill>
                <a:latin typeface="Courier New" charset="0"/>
                <a:ea typeface="Courier New" charset="0"/>
                <a:cs typeface="Courier New" charset="0"/>
              </a:rPr>
              <a:t>draw-plots </a:t>
            </a:r>
            <a:r>
              <a:rPr lang="en-US" sz="2200" dirty="0">
                <a:solidFill>
                  <a:schemeClr val="accent1"/>
                </a:solidFill>
                <a:latin typeface="Courier New" charset="0"/>
                <a:ea typeface="Courier New" charset="0"/>
                <a:cs typeface="Courier New" charset="0"/>
              </a:rPr>
              <a:t>:: </a:t>
            </a:r>
            <a:r>
              <a:rPr lang="en-US" sz="2200" dirty="0" smtClean="0">
                <a:solidFill>
                  <a:schemeClr val="accent1"/>
                </a:solidFill>
                <a:latin typeface="Courier New" charset="0"/>
                <a:ea typeface="Courier New" charset="0"/>
                <a:cs typeface="Courier New" charset="0"/>
              </a:rPr>
              <a:t>(</a:t>
            </a:r>
            <a:r>
              <a:rPr lang="en-US" sz="2200" dirty="0" err="1" smtClean="0">
                <a:solidFill>
                  <a:schemeClr val="accent1"/>
                </a:solidFill>
                <a:latin typeface="Courier New" charset="0"/>
                <a:ea typeface="Courier New" charset="0"/>
                <a:cs typeface="Courier New" charset="0"/>
              </a:rPr>
              <a:t>title:String</a:t>
            </a:r>
            <a:r>
              <a:rPr lang="en-US" sz="2200" dirty="0">
                <a:solidFill>
                  <a:schemeClr val="accent1"/>
                </a:solidFill>
                <a:latin typeface="Courier New" charset="0"/>
                <a:ea typeface="Courier New" charset="0"/>
                <a:cs typeface="Courier New" charset="0"/>
              </a:rPr>
              <a:t>, </a:t>
            </a:r>
            <a:r>
              <a:rPr lang="en-US" sz="2200" dirty="0" smtClean="0">
                <a:solidFill>
                  <a:schemeClr val="accent1"/>
                </a:solidFill>
                <a:latin typeface="Courier New" charset="0"/>
                <a:ea typeface="Courier New" charset="0"/>
                <a:cs typeface="Courier New" charset="0"/>
              </a:rPr>
              <a:t>ds::List&lt;</a:t>
            </a:r>
            <a:r>
              <a:rPr lang="en-US" sz="2200" dirty="0" err="1" smtClean="0">
                <a:solidFill>
                  <a:schemeClr val="accent1"/>
                </a:solidFill>
                <a:latin typeface="Courier New" charset="0"/>
                <a:ea typeface="Courier New" charset="0"/>
                <a:cs typeface="Courier New" charset="0"/>
              </a:rPr>
              <a:t>DataSeries</a:t>
            </a:r>
            <a:r>
              <a:rPr lang="en-US" sz="2200" dirty="0" smtClean="0">
                <a:solidFill>
                  <a:schemeClr val="accent1"/>
                </a:solidFill>
                <a:latin typeface="Courier New" charset="0"/>
                <a:ea typeface="Courier New" charset="0"/>
                <a:cs typeface="Courier New" charset="0"/>
              </a:rPr>
              <a:t>&gt;) </a:t>
            </a:r>
          </a:p>
          <a:p>
            <a:pPr marL="198438"/>
            <a:r>
              <a:rPr lang="en-US" sz="2200" dirty="0">
                <a:solidFill>
                  <a:schemeClr val="accent1"/>
                </a:solidFill>
                <a:latin typeface="Courier New" charset="0"/>
                <a:ea typeface="Courier New" charset="0"/>
                <a:cs typeface="Courier New" charset="0"/>
                <a:sym typeface="Wingdings"/>
              </a:rPr>
              <a:t>	</a:t>
            </a:r>
            <a:r>
              <a:rPr lang="en-US" sz="2200" dirty="0" smtClean="0">
                <a:solidFill>
                  <a:schemeClr val="accent1"/>
                </a:solidFill>
                <a:latin typeface="Courier New" charset="0"/>
                <a:ea typeface="Courier New" charset="0"/>
                <a:cs typeface="Courier New" charset="0"/>
                <a:sym typeface="Wingdings"/>
              </a:rPr>
              <a:t>					</a:t>
            </a:r>
            <a:r>
              <a:rPr lang="en-US" sz="2200" dirty="0" smtClean="0">
                <a:solidFill>
                  <a:schemeClr val="accent1"/>
                </a:solidFill>
                <a:latin typeface="Courier New" charset="0"/>
                <a:ea typeface="Courier New" charset="0"/>
                <a:cs typeface="Courier New" charset="0"/>
                <a:sym typeface="Wingdings"/>
              </a:rPr>
              <a:t></a:t>
            </a:r>
            <a:r>
              <a:rPr lang="en-US" sz="2200" dirty="0" smtClean="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rPr>
              <a:t>Image</a:t>
            </a:r>
          </a:p>
          <a:p>
            <a:pPr marL="198438" algn="ctr"/>
            <a:endParaRPr lang="en-US" sz="2600" dirty="0">
              <a:solidFill>
                <a:schemeClr val="accent1"/>
              </a:solidFill>
              <a:latin typeface="Courier New" charset="0"/>
              <a:ea typeface="Courier New" charset="0"/>
              <a:cs typeface="Courier New" charset="0"/>
            </a:endParaRPr>
          </a:p>
          <a:p>
            <a:pPr marL="198438" algn="ctr"/>
            <a:endParaRPr lang="en-US" sz="2600" dirty="0">
              <a:solidFill>
                <a:schemeClr val="accent1"/>
              </a:solidFill>
              <a:latin typeface="Courier New" charset="0"/>
              <a:ea typeface="Courier New" charset="0"/>
              <a:cs typeface="Courier New" charset="0"/>
            </a:endParaRPr>
          </a:p>
          <a:p>
            <a:pPr marL="655638" indent="-457200">
              <a:buFont typeface="Arial" charset="0"/>
              <a:buChar char="•"/>
            </a:pPr>
            <a:r>
              <a:rPr lang="en-US" dirty="0">
                <a:solidFill>
                  <a:schemeClr val="bg1"/>
                </a:solidFill>
              </a:rPr>
              <a:t>How do we grade this </a:t>
            </a:r>
            <a:r>
              <a:rPr lang="en-US" dirty="0" smtClean="0">
                <a:solidFill>
                  <a:schemeClr val="bg1"/>
                </a:solidFill>
              </a:rPr>
              <a:t>predictor?</a:t>
            </a:r>
          </a:p>
          <a:p>
            <a:pPr marL="198438"/>
            <a:r>
              <a:rPr lang="en-US" sz="2000" dirty="0" smtClean="0">
                <a:solidFill>
                  <a:schemeClr val="accent1"/>
                </a:solidFill>
                <a:latin typeface="Courier New" charset="0"/>
                <a:ea typeface="Courier New" charset="0"/>
                <a:cs typeface="Courier New" charset="0"/>
              </a:rPr>
              <a:t>r-squared </a:t>
            </a:r>
            <a:r>
              <a:rPr lang="en-US" sz="2000" dirty="0">
                <a:solidFill>
                  <a:schemeClr val="accent1"/>
                </a:solidFill>
                <a:latin typeface="Courier New" charset="0"/>
                <a:ea typeface="Courier New" charset="0"/>
                <a:cs typeface="Courier New" charset="0"/>
              </a:rPr>
              <a:t>:: </a:t>
            </a:r>
            <a:r>
              <a:rPr lang="en-US" sz="2000" dirty="0" smtClean="0">
                <a:solidFill>
                  <a:schemeClr val="accent1"/>
                </a:solidFill>
                <a:latin typeface="Courier New" charset="0"/>
                <a:ea typeface="Courier New" charset="0"/>
                <a:cs typeface="Courier New" charset="0"/>
              </a:rPr>
              <a:t>(</a:t>
            </a:r>
            <a:r>
              <a:rPr lang="en-US" sz="2000" dirty="0" err="1" smtClean="0">
                <a:solidFill>
                  <a:schemeClr val="accent1"/>
                </a:solidFill>
                <a:latin typeface="Courier New" charset="0"/>
                <a:ea typeface="Courier New" charset="0"/>
                <a:cs typeface="Courier New" charset="0"/>
              </a:rPr>
              <a:t>xs</a:t>
            </a:r>
            <a:r>
              <a:rPr lang="en-US" sz="2000" dirty="0" smtClean="0">
                <a:solidFill>
                  <a:schemeClr val="accent1"/>
                </a:solidFill>
                <a:latin typeface="Courier New" charset="0"/>
                <a:ea typeface="Courier New" charset="0"/>
                <a:cs typeface="Courier New" charset="0"/>
              </a:rPr>
              <a:t>::List&lt;</a:t>
            </a:r>
            <a:r>
              <a:rPr lang="en-US" sz="2000" dirty="0" err="1" smtClean="0">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err="1" smtClean="0">
                <a:solidFill>
                  <a:schemeClr val="accent1"/>
                </a:solidFill>
                <a:latin typeface="Courier New" charset="0"/>
                <a:ea typeface="Courier New" charset="0"/>
                <a:cs typeface="Courier New" charset="0"/>
              </a:rPr>
              <a:t>ys:List</a:t>
            </a:r>
            <a:r>
              <a:rPr lang="en-US" sz="2000" dirty="0" smtClean="0">
                <a:solidFill>
                  <a:schemeClr val="accent1"/>
                </a:solidFill>
                <a:latin typeface="Courier New" charset="0"/>
                <a:ea typeface="Courier New" charset="0"/>
                <a:cs typeface="Courier New" charset="0"/>
              </a:rPr>
              <a:t>&lt;</a:t>
            </a:r>
            <a:r>
              <a:rPr lang="en-US" sz="2000" dirty="0" err="1" smtClean="0">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smtClean="0">
                <a:solidFill>
                  <a:schemeClr val="accent1"/>
                </a:solidFill>
                <a:latin typeface="Courier New" charset="0"/>
                <a:ea typeface="Courier New" charset="0"/>
                <a:cs typeface="Courier New" charset="0"/>
              </a:rPr>
              <a:t>f::(</a:t>
            </a:r>
            <a:r>
              <a:rPr lang="en-US" sz="2000" dirty="0" err="1" smtClean="0">
                <a:solidFill>
                  <a:schemeClr val="accent1"/>
                </a:solidFill>
                <a:latin typeface="Courier New" charset="0"/>
                <a:ea typeface="Courier New" charset="0"/>
                <a:cs typeface="Courier New" charset="0"/>
              </a:rPr>
              <a:t>Num</a:t>
            </a:r>
            <a:r>
              <a:rPr lang="en-US" sz="2000" dirty="0" err="1" smtClean="0">
                <a:solidFill>
                  <a:schemeClr val="accent1"/>
                </a:solidFill>
                <a:latin typeface="Courier New" charset="0"/>
                <a:ea typeface="Courier New" charset="0"/>
                <a:cs typeface="Courier New" charset="0"/>
                <a:sym typeface="Wingdings"/>
              </a:rPr>
              <a:t></a:t>
            </a:r>
            <a:r>
              <a:rPr lang="en-US" sz="2000" dirty="0" err="1" smtClean="0">
                <a:solidFill>
                  <a:schemeClr val="accent1"/>
                </a:solidFill>
                <a:latin typeface="Courier New" charset="0"/>
                <a:ea typeface="Courier New" charset="0"/>
                <a:cs typeface="Courier New" charset="0"/>
              </a:rPr>
              <a:t>Num</a:t>
            </a:r>
            <a:r>
              <a:rPr lang="en-US" sz="2000" dirty="0" smtClean="0">
                <a:solidFill>
                  <a:schemeClr val="accent1"/>
                </a:solidFill>
                <a:latin typeface="Courier New" charset="0"/>
                <a:ea typeface="Courier New" charset="0"/>
                <a:cs typeface="Courier New" charset="0"/>
              </a:rPr>
              <a:t>)) </a:t>
            </a:r>
          </a:p>
          <a:p>
            <a:pPr marL="198438"/>
            <a:r>
              <a:rPr lang="en-US" sz="2000" dirty="0">
                <a:solidFill>
                  <a:schemeClr val="accent1"/>
                </a:solidFill>
                <a:latin typeface="Courier New" charset="0"/>
                <a:ea typeface="Courier New" charset="0"/>
                <a:cs typeface="Courier New" charset="0"/>
                <a:sym typeface="Wingdings"/>
              </a:rPr>
              <a:t>	</a:t>
            </a:r>
            <a:r>
              <a:rPr lang="en-US" sz="2000" dirty="0" smtClean="0">
                <a:solidFill>
                  <a:schemeClr val="accent1"/>
                </a:solidFill>
                <a:latin typeface="Courier New" charset="0"/>
                <a:ea typeface="Courier New" charset="0"/>
                <a:cs typeface="Courier New" charset="0"/>
                <a:sym typeface="Wingdings"/>
              </a:rPr>
              <a:t>					</a:t>
            </a:r>
            <a:r>
              <a:rPr lang="en-US" sz="2000" dirty="0" smtClean="0">
                <a:solidFill>
                  <a:schemeClr val="accent1"/>
                </a:solidFill>
                <a:latin typeface="Courier New" charset="0"/>
                <a:ea typeface="Courier New" charset="0"/>
                <a:cs typeface="Courier New" charset="0"/>
                <a:sym typeface="Wingdings"/>
              </a:rPr>
              <a:t></a:t>
            </a:r>
            <a:r>
              <a:rPr lang="en-US" sz="2000" dirty="0" smtClean="0">
                <a:solidFill>
                  <a:schemeClr val="accent1"/>
                </a:solidFill>
                <a:latin typeface="Courier New" charset="0"/>
                <a:ea typeface="Courier New" charset="0"/>
                <a:cs typeface="Courier New" charset="0"/>
              </a:rPr>
              <a:t> </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 </a:t>
            </a:r>
          </a:p>
          <a:p>
            <a:pPr marL="655638" indent="-457200">
              <a:buFont typeface="Arial" charset="0"/>
              <a:buChar char="•"/>
            </a:pPr>
            <a:endParaRPr lang="en-US" dirty="0">
              <a:solidFill>
                <a:schemeClr val="bg1"/>
              </a:solidFill>
            </a:endParaRPr>
          </a:p>
          <a:p>
            <a:pPr marL="198438"/>
            <a:endParaRPr lang="en-US" sz="2600" dirty="0">
              <a:solidFill>
                <a:schemeClr val="accent1"/>
              </a:solidFill>
              <a:latin typeface="Courier New" charset="0"/>
              <a:ea typeface="Courier New" charset="0"/>
              <a:cs typeface="Courier New"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8233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fade">
                                      <p:cBhvr>
                                        <p:cTn id="37" dur="500"/>
                                        <p:tgtEl>
                                          <p:spTgt spid="4">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11" end="11"/>
                                            </p:txEl>
                                          </p:spTgt>
                                        </p:tgtEl>
                                        <p:attrNameLst>
                                          <p:attrName>style.visibility</p:attrName>
                                        </p:attrNameLst>
                                      </p:cBhvr>
                                      <p:to>
                                        <p:strVal val="visible"/>
                                      </p:to>
                                    </p:set>
                                    <p:animEffect transition="in" filter="fade">
                                      <p:cBhvr>
                                        <p:cTn id="42"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Reflecting</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26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Turn to Page 23</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Return to Page 20, and write down your findings.</a:t>
            </a: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buSzTx/>
            </a:pPr>
            <a:r>
              <a:rPr lang="en-US" altLang="en-US" sz="2400" dirty="0">
                <a:latin typeface="Arial" charset="0"/>
                <a:ea typeface="Arial" charset="0"/>
                <a:cs typeface="Arial" charset="0"/>
              </a:rPr>
              <a:t>Answer Question 8: What kind of correlations would you like to search for in </a:t>
            </a:r>
            <a:r>
              <a:rPr lang="en-US" altLang="en-US" sz="2400" i="1" dirty="0">
                <a:latin typeface="Arial" charset="0"/>
                <a:ea typeface="Arial" charset="0"/>
                <a:cs typeface="Arial" charset="0"/>
              </a:rPr>
              <a:t>your</a:t>
            </a:r>
            <a:r>
              <a:rPr lang="en-US" altLang="en-US" sz="2400" dirty="0">
                <a:latin typeface="Arial" charset="0"/>
                <a:ea typeface="Arial" charset="0"/>
                <a:cs typeface="Arial" charset="0"/>
              </a:rPr>
              <a:t> dataset?</a:t>
            </a:r>
          </a:p>
          <a:p>
            <a:pPr marL="342900" indent="-342900" eaLnBrk="1" hangingPunct="1">
              <a:lnSpc>
                <a:spcPct val="150000"/>
              </a:lnSpc>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770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Introduction to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8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7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chemeClr val="bg1"/>
              </a:buClr>
              <a:buSzTx/>
            </a:pPr>
            <a:r>
              <a:rPr lang="en-US" altLang="en-US" sz="2400" dirty="0">
                <a:latin typeface="Arial" charset="0"/>
                <a:ea typeface="Arial" charset="0"/>
                <a:cs typeface="Arial" charset="0"/>
              </a:rPr>
              <a:t>Race to explore the new dataset: </a:t>
            </a:r>
            <a:r>
              <a:rPr lang="en-US" altLang="en-US" sz="2400" dirty="0">
                <a:latin typeface="Courier New" charset="0"/>
                <a:ea typeface="Courier New" charset="0"/>
                <a:cs typeface="Courier New" charset="0"/>
              </a:rPr>
              <a:t>movies</a:t>
            </a:r>
          </a:p>
          <a:p>
            <a:pPr lvl="1" fontAlgn="ctr">
              <a:buClr>
                <a:schemeClr val="bg1"/>
              </a:buClr>
            </a:pPr>
            <a:r>
              <a:rPr lang="en-US" dirty="0"/>
              <a:t>What was the domestic gross for "Big Hero 6"?</a:t>
            </a:r>
          </a:p>
          <a:p>
            <a:pPr lvl="1" fontAlgn="ctr">
              <a:buClr>
                <a:schemeClr val="bg1"/>
              </a:buClr>
            </a:pPr>
            <a:r>
              <a:rPr lang="en-US" dirty="0"/>
              <a:t>What was the overseas gross for "Up"?</a:t>
            </a:r>
          </a:p>
          <a:p>
            <a:pPr lvl="1" fontAlgn="ctr">
              <a:buClr>
                <a:schemeClr val="bg1"/>
              </a:buClr>
            </a:pPr>
            <a:r>
              <a:rPr lang="en-US" dirty="0"/>
              <a:t>What was the total gross for "</a:t>
            </a:r>
            <a:r>
              <a:rPr lang="en-US" dirty="0" err="1"/>
              <a:t>Zootopia</a:t>
            </a:r>
            <a:r>
              <a:rPr lang="en-US" dirty="0"/>
              <a:t>"?</a:t>
            </a:r>
          </a:p>
          <a:p>
            <a:pPr lvl="1" fontAlgn="ctr">
              <a:buClr>
                <a:schemeClr val="bg1"/>
              </a:buClr>
            </a:pPr>
            <a:r>
              <a:rPr lang="en-US" dirty="0"/>
              <a:t>What year did "Maleficent come out?"</a:t>
            </a:r>
          </a:p>
          <a:p>
            <a:pPr marL="1085850" lvl="1" indent="-342900" eaLnBrk="1" hangingPunct="1">
              <a:spcAft>
                <a:spcPts val="1800"/>
              </a:spcAft>
              <a:buClr>
                <a:srgbClr val="4C4C4C"/>
              </a:buClr>
              <a:buSzTx/>
            </a:pP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movies-selected</a:t>
            </a:r>
            <a:r>
              <a:rPr lang="en-US" altLang="en-US" sz="2400" dirty="0">
                <a:latin typeface="Arial" charset="0"/>
                <a:ea typeface="Arial" charset="0"/>
                <a:cs typeface="Arial" charset="0"/>
              </a:rPr>
              <a:t> 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630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select</a:t>
            </a:r>
            <a:r>
              <a:rPr lang="en-US" dirty="0"/>
              <a:t> query</a:t>
            </a:r>
          </a:p>
        </p:txBody>
      </p:sp>
      <p:sp>
        <p:nvSpPr>
          <p:cNvPr id="3" name="Content Placeholder 2"/>
          <p:cNvSpPr>
            <a:spLocks noGrp="1"/>
          </p:cNvSpPr>
          <p:nvPr>
            <p:ph idx="1"/>
          </p:nvPr>
        </p:nvSpPr>
        <p:spPr>
          <a:xfrm>
            <a:off x="609600" y="2552701"/>
            <a:ext cx="7620000" cy="1112837"/>
          </a:xfrm>
        </p:spPr>
        <p:txBody>
          <a:bodyPr/>
          <a:lstStyle/>
          <a:p>
            <a:pPr marL="0" indent="0">
              <a:buNone/>
            </a:pPr>
            <a:r>
              <a:rPr lang="en-US" b="1" dirty="0">
                <a:latin typeface="Courier New" charset="0"/>
                <a:ea typeface="Courier New" charset="0"/>
                <a:cs typeface="Courier New" charset="0"/>
              </a:rPr>
              <a:t>select</a:t>
            </a:r>
            <a:r>
              <a:rPr lang="en-US" dirty="0">
                <a:latin typeface="Courier New" charset="0"/>
                <a:ea typeface="Courier New" charset="0"/>
                <a:cs typeface="Courier New" charset="0"/>
              </a:rPr>
              <a:t> title, year </a:t>
            </a:r>
            <a:r>
              <a:rPr lang="en-US" b="1" dirty="0">
                <a:latin typeface="Courier New" charset="0"/>
                <a:ea typeface="Courier New" charset="0"/>
                <a:cs typeface="Courier New" charset="0"/>
              </a:rPr>
              <a:t>from</a:t>
            </a:r>
            <a:r>
              <a:rPr lang="en-US" dirty="0">
                <a:latin typeface="Courier New" charset="0"/>
                <a:ea typeface="Courier New" charset="0"/>
                <a:cs typeface="Courier New" charset="0"/>
              </a:rPr>
              <a:t> movies </a:t>
            </a: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6370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8" name="Rectangular Callout 7"/>
          <p:cNvSpPr/>
          <p:nvPr/>
        </p:nvSpPr>
        <p:spPr>
          <a:xfrm>
            <a:off x="5410200" y="1219200"/>
            <a:ext cx="1524000" cy="727870"/>
          </a:xfrm>
          <a:prstGeom prst="wedgeRectCallout">
            <a:avLst>
              <a:gd name="adj1" fmla="val -50554"/>
              <a:gd name="adj2" fmla="val 12984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keyword </a:t>
            </a:r>
          </a:p>
        </p:txBody>
      </p:sp>
      <p:sp>
        <p:nvSpPr>
          <p:cNvPr id="9" name="Rectangular Callout 8"/>
          <p:cNvSpPr/>
          <p:nvPr/>
        </p:nvSpPr>
        <p:spPr>
          <a:xfrm>
            <a:off x="5410200" y="1219200"/>
            <a:ext cx="1524000" cy="727870"/>
          </a:xfrm>
          <a:prstGeom prst="wedgeRectCallout">
            <a:avLst>
              <a:gd name="adj1" fmla="val 73046"/>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keywords</a:t>
            </a:r>
            <a:endParaRPr lang="en-US" dirty="0">
              <a:solidFill>
                <a:schemeClr val="tx1"/>
              </a:solidFill>
            </a:endParaRPr>
          </a:p>
        </p:txBody>
      </p:sp>
      <p:grpSp>
        <p:nvGrpSpPr>
          <p:cNvPr id="11" name="Group 10"/>
          <p:cNvGrpSpPr/>
          <p:nvPr/>
        </p:nvGrpSpPr>
        <p:grpSpPr>
          <a:xfrm>
            <a:off x="2133600" y="2552701"/>
            <a:ext cx="2514600" cy="2324099"/>
            <a:chOff x="1828800" y="3314701"/>
            <a:chExt cx="2514600" cy="2324099"/>
          </a:xfrm>
        </p:grpSpPr>
        <p:sp>
          <p:nvSpPr>
            <p:cNvPr id="5" name="Rectangular Callout 4"/>
            <p:cNvSpPr/>
            <p:nvPr/>
          </p:nvSpPr>
          <p:spPr>
            <a:xfrm>
              <a:off x="2514600" y="4648200"/>
              <a:ext cx="15240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desired columns</a:t>
              </a:r>
            </a:p>
          </p:txBody>
        </p:sp>
        <p:sp>
          <p:nvSpPr>
            <p:cNvPr id="10" name="Rectangle 9"/>
            <p:cNvSpPr/>
            <p:nvPr/>
          </p:nvSpPr>
          <p:spPr>
            <a:xfrm>
              <a:off x="1828800" y="3314701"/>
              <a:ext cx="2514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5715000" y="2552701"/>
            <a:ext cx="1676400" cy="2324099"/>
            <a:chOff x="5410200" y="3314701"/>
            <a:chExt cx="1676400" cy="2324099"/>
          </a:xfrm>
        </p:grpSpPr>
        <p:sp>
          <p:nvSpPr>
            <p:cNvPr id="6" name="Rectangular Callout 5"/>
            <p:cNvSpPr/>
            <p:nvPr/>
          </p:nvSpPr>
          <p:spPr>
            <a:xfrm>
              <a:off x="5867400" y="4648200"/>
              <a:ext cx="1219200" cy="990600"/>
            </a:xfrm>
            <a:prstGeom prst="wedgeRectCallout">
              <a:avLst>
                <a:gd name="adj1" fmla="val -14554"/>
                <a:gd name="adj2" fmla="val -12169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table</a:t>
              </a:r>
              <a:endParaRPr lang="en-US" dirty="0">
                <a:solidFill>
                  <a:schemeClr val="tx1"/>
                </a:solidFill>
              </a:endParaRP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931762" y="5360748"/>
            <a:ext cx="7297838" cy="461665"/>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8311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8"/>
                                        </p:tgtEl>
                                        <p:attrNameLst>
                                          <p:attrName>fillcolor</p:attrName>
                                        </p:attrNameLst>
                                      </p:cBhvr>
                                      <p:to>
                                        <a:schemeClr val="accent2"/>
                                      </p:to>
                                    </p:animClr>
                                    <p:set>
                                      <p:cBhvr>
                                        <p:cTn id="32" dur="500" fill="hold"/>
                                        <p:tgtEl>
                                          <p:spTgt spid="8"/>
                                        </p:tgtEl>
                                        <p:attrNameLst>
                                          <p:attrName>fill.type</p:attrName>
                                        </p:attrNameLst>
                                      </p:cBhvr>
                                      <p:to>
                                        <p:strVal val="solid"/>
                                      </p:to>
                                    </p:set>
                                    <p:set>
                                      <p:cBhvr>
                                        <p:cTn id="33" dur="500" fill="hold"/>
                                        <p:tgtEl>
                                          <p:spTgt spid="8"/>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9"/>
                                        </p:tgtEl>
                                        <p:attrNameLst>
                                          <p:attrName>fillcolor</p:attrName>
                                        </p:attrNameLst>
                                      </p:cBhvr>
                                      <p:to>
                                        <a:schemeClr val="accent2"/>
                                      </p:to>
                                    </p:animClr>
                                    <p:set>
                                      <p:cBhvr>
                                        <p:cTn id="36" dur="500" fill="hold"/>
                                        <p:tgtEl>
                                          <p:spTgt spid="9"/>
                                        </p:tgtEl>
                                        <p:attrNameLst>
                                          <p:attrName>fill.type</p:attrName>
                                        </p:attrNameLst>
                                      </p:cBhvr>
                                      <p:to>
                                        <p:strVal val="solid"/>
                                      </p:to>
                                    </p:set>
                                    <p:set>
                                      <p:cBhvr>
                                        <p:cTn id="37" dur="5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select</a:t>
            </a:r>
            <a:r>
              <a:rPr lang="en-US" dirty="0"/>
              <a:t> 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“Countries and Continents” and “Fat Content”</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25 and 26 in your workbook</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218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More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76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chemeClr val="bg1"/>
              </a:buClr>
              <a:buSzTx/>
            </a:pPr>
            <a:r>
              <a:rPr lang="en-US" altLang="en-US" sz="2400" dirty="0">
                <a:latin typeface="Arial" charset="0"/>
                <a:ea typeface="Arial" charset="0"/>
                <a:cs typeface="Arial" charset="0"/>
              </a:rPr>
              <a:t>Race to answer the following questions:</a:t>
            </a:r>
            <a:endParaRPr lang="en-US" altLang="en-US" sz="2400" dirty="0">
              <a:latin typeface="Courier New" charset="0"/>
              <a:ea typeface="Courier New" charset="0"/>
              <a:cs typeface="Courier New" charset="0"/>
            </a:endParaRPr>
          </a:p>
          <a:p>
            <a:pPr lvl="1">
              <a:buClr>
                <a:schemeClr val="bg1"/>
              </a:buClr>
            </a:pPr>
            <a:r>
              <a:rPr lang="en-US" sz="2200" dirty="0"/>
              <a:t>Which three foods have the most sodium?</a:t>
            </a:r>
          </a:p>
          <a:p>
            <a:pPr lvl="1">
              <a:buClr>
                <a:schemeClr val="bg1"/>
              </a:buClr>
            </a:pPr>
            <a:r>
              <a:rPr lang="en-US" sz="2200" dirty="0"/>
              <a:t>Which 3 movies had the highest domestic gross ticket sales?</a:t>
            </a:r>
          </a:p>
          <a:p>
            <a:pPr lvl="1">
              <a:buClr>
                <a:schemeClr val="bg1"/>
              </a:buClr>
            </a:pPr>
            <a:r>
              <a:rPr lang="en-US" sz="2200" dirty="0"/>
              <a:t>What are the 3 countries with the smallest population?</a:t>
            </a:r>
          </a:p>
          <a:p>
            <a:pPr lvl="1">
              <a:buClr>
                <a:schemeClr val="bg1"/>
              </a:buClr>
            </a:pPr>
            <a:endParaRPr lang="en-US" sz="2200" dirty="0"/>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presidents-ordered </a:t>
            </a:r>
            <a:r>
              <a:rPr lang="en-US" altLang="en-US" sz="2400" dirty="0">
                <a:latin typeface="Arial" charset="0"/>
                <a:ea typeface="Arial" charset="0"/>
                <a:cs typeface="Arial" charset="0"/>
              </a:rPr>
              <a:t>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689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order </a:t>
            </a:r>
            <a:r>
              <a:rPr lang="en-US" dirty="0"/>
              <a:t>query</a:t>
            </a:r>
          </a:p>
        </p:txBody>
      </p:sp>
      <p:sp>
        <p:nvSpPr>
          <p:cNvPr id="3" name="Content Placeholder 2"/>
          <p:cNvSpPr>
            <a:spLocks noGrp="1"/>
          </p:cNvSpPr>
          <p:nvPr>
            <p:ph idx="1"/>
          </p:nvPr>
        </p:nvSpPr>
        <p:spPr>
          <a:xfrm>
            <a:off x="304800" y="2552701"/>
            <a:ext cx="8686800" cy="1112837"/>
          </a:xfrm>
        </p:spPr>
        <p:txBody>
          <a:bodyPr/>
          <a:lstStyle/>
          <a:p>
            <a:pPr marL="0" indent="0">
              <a:buNone/>
            </a:pPr>
            <a:r>
              <a:rPr lang="en-US" b="1" dirty="0">
                <a:latin typeface="Courier New" charset="0"/>
                <a:ea typeface="Courier New" charset="0"/>
                <a:cs typeface="Courier New" charset="0"/>
              </a:rPr>
              <a:t>order </a:t>
            </a:r>
            <a:r>
              <a:rPr lang="en-US" dirty="0">
                <a:latin typeface="Courier New" charset="0"/>
                <a:ea typeface="Courier New" charset="0"/>
                <a:cs typeface="Courier New" charset="0"/>
              </a:rPr>
              <a:t>movies: title ascending </a:t>
            </a: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3322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6400800" y="121892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3352800" y="2590800"/>
            <a:ext cx="3276600" cy="2324099"/>
            <a:chOff x="1295400" y="3314701"/>
            <a:chExt cx="3276600" cy="2324099"/>
          </a:xfrm>
        </p:grpSpPr>
        <p:sp>
          <p:nvSpPr>
            <p:cNvPr id="5" name="Rectangular Callout 4"/>
            <p:cNvSpPr/>
            <p:nvPr/>
          </p:nvSpPr>
          <p:spPr>
            <a:xfrm>
              <a:off x="2362200" y="4648200"/>
              <a:ext cx="18288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name/order pairs</a:t>
              </a:r>
            </a:p>
          </p:txBody>
        </p:sp>
        <p:sp>
          <p:nvSpPr>
            <p:cNvPr id="10" name="Rectangle 9"/>
            <p:cNvSpPr/>
            <p:nvPr/>
          </p:nvSpPr>
          <p:spPr>
            <a:xfrm>
              <a:off x="1295400" y="3314701"/>
              <a:ext cx="3276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1" y="2592075"/>
            <a:ext cx="1885709" cy="2298540"/>
            <a:chOff x="5410200" y="3314701"/>
            <a:chExt cx="1885709" cy="2298540"/>
          </a:xfrm>
        </p:grpSpPr>
        <p:sp>
          <p:nvSpPr>
            <p:cNvPr id="6" name="Rectangular Callout 5"/>
            <p:cNvSpPr/>
            <p:nvPr/>
          </p:nvSpPr>
          <p:spPr>
            <a:xfrm>
              <a:off x="6076709" y="4622641"/>
              <a:ext cx="1219200" cy="990600"/>
            </a:xfrm>
            <a:prstGeom prst="wedgeRectCallout">
              <a:avLst>
                <a:gd name="adj1" fmla="val -42086"/>
                <a:gd name="adj2" fmla="val -1181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table</a:t>
              </a:r>
              <a:endParaRPr lang="en-US" dirty="0">
                <a:solidFill>
                  <a:schemeClr val="tx1"/>
                </a:solidFill>
              </a:endParaRP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550762" y="5257800"/>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16" name="Rectangular Callout 15"/>
          <p:cNvSpPr/>
          <p:nvPr/>
        </p:nvSpPr>
        <p:spPr>
          <a:xfrm>
            <a:off x="2244524" y="115794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6322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9"/>
                                        </p:tgtEl>
                                        <p:attrNameLst>
                                          <p:attrName>fillcolor</p:attrName>
                                        </p:attrNameLst>
                                      </p:cBhvr>
                                      <p:to>
                                        <a:schemeClr val="accent2"/>
                                      </p:to>
                                    </p:animClr>
                                    <p:set>
                                      <p:cBhvr>
                                        <p:cTn id="32" dur="500" fill="hold"/>
                                        <p:tgtEl>
                                          <p:spTgt spid="9"/>
                                        </p:tgtEl>
                                        <p:attrNameLst>
                                          <p:attrName>fill.type</p:attrName>
                                        </p:attrNameLst>
                                      </p:cBhvr>
                                      <p:to>
                                        <p:strVal val="solid"/>
                                      </p:to>
                                    </p:set>
                                    <p:set>
                                      <p:cBhvr>
                                        <p:cTn id="33" dur="500" fill="hold"/>
                                        <p:tgtEl>
                                          <p:spTgt spid="9"/>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16"/>
                                        </p:tgtEl>
                                        <p:attrNameLst>
                                          <p:attrName>fillcolor</p:attrName>
                                        </p:attrNameLst>
                                      </p:cBhvr>
                                      <p:to>
                                        <a:schemeClr val="accent2"/>
                                      </p:to>
                                    </p:animClr>
                                    <p:set>
                                      <p:cBhvr>
                                        <p:cTn id="36" dur="500" fill="hold"/>
                                        <p:tgtEl>
                                          <p:spTgt spid="16"/>
                                        </p:tgtEl>
                                        <p:attrNameLst>
                                          <p:attrName>fill.type</p:attrName>
                                        </p:attrNameLst>
                                      </p:cBhvr>
                                      <p:to>
                                        <p:strVal val="solid"/>
                                      </p:to>
                                    </p:set>
                                    <p:set>
                                      <p:cBhvr>
                                        <p:cTn id="37" dur="500" fill="hold"/>
                                        <p:tgtEl>
                                          <p:spTgt spid="16"/>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1" end="1"/>
                                            </p:txEl>
                                          </p:spTgt>
                                        </p:tgtEl>
                                        <p:attrNameLst>
                                          <p:attrName>style.visibility</p:attrName>
                                        </p:attrNameLst>
                                      </p:cBhvr>
                                      <p:to>
                                        <p:strVal val="visible"/>
                                      </p:to>
                                    </p:set>
                                    <p:animEffect transition="in" filter="fade">
                                      <p:cBhvr>
                                        <p:cTn id="4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order </a:t>
            </a:r>
            <a:r>
              <a:rPr lang="en-US" dirty="0"/>
              <a:t>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“Salt Order” and “Population”</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27</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829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What if we want to </a:t>
            </a:r>
            <a:r>
              <a:rPr lang="en-US" altLang="en-US" sz="2400" dirty="0">
                <a:latin typeface="Courier New" charset="0"/>
                <a:ea typeface="Courier New" charset="0"/>
                <a:cs typeface="Courier New" charset="0"/>
              </a:rPr>
              <a:t>select</a:t>
            </a:r>
            <a:r>
              <a:rPr lang="en-US" altLang="en-US" sz="2400" dirty="0">
                <a:latin typeface="Arial" charset="0"/>
                <a:ea typeface="Arial" charset="0"/>
                <a:cs typeface="Arial" charset="0"/>
              </a:rPr>
              <a:t> </a:t>
            </a:r>
            <a:r>
              <a:rPr lang="en-US" altLang="en-US" sz="2400" i="1" dirty="0">
                <a:latin typeface="Arial" charset="0"/>
                <a:ea typeface="Arial" charset="0"/>
                <a:cs typeface="Arial" charset="0"/>
              </a:rPr>
              <a:t>and</a:t>
            </a:r>
            <a:r>
              <a:rPr lang="en-US" altLang="en-US" sz="2400" dirty="0">
                <a:latin typeface="Arial" charset="0"/>
                <a:ea typeface="Arial" charset="0"/>
                <a:cs typeface="Arial" charset="0"/>
              </a:rPr>
              <a:t> </a:t>
            </a:r>
            <a:r>
              <a:rPr lang="en-US" altLang="en-US" sz="2400" dirty="0">
                <a:latin typeface="Courier New" charset="0"/>
                <a:ea typeface="Courier New" charset="0"/>
                <a:cs typeface="Courier New" charset="0"/>
              </a:rPr>
              <a:t>order</a:t>
            </a:r>
            <a:r>
              <a:rPr lang="en-US" altLang="en-US" sz="2400" dirty="0">
                <a:latin typeface="Arial" charset="0"/>
                <a:ea typeface="Arial" charset="0"/>
                <a:cs typeface="Arial" charset="0"/>
              </a:rPr>
              <a:t>?</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studio-and-gross</a:t>
            </a:r>
            <a:r>
              <a:rPr lang="en-US" altLang="en-US" sz="2400" dirty="0">
                <a:latin typeface="Arial" charset="0"/>
                <a:ea typeface="Arial" charset="0"/>
                <a:cs typeface="Arial" charset="0"/>
              </a:rPr>
              <a:t> into the Interactions Area</a:t>
            </a:r>
          </a:p>
          <a:p>
            <a:pPr indent="403225" fontAlgn="ctr">
              <a:lnSpc>
                <a:spcPct val="200000"/>
              </a:lnSpc>
              <a:buClr>
                <a:schemeClr val="bg1"/>
              </a:buClr>
            </a:pPr>
            <a:r>
              <a:rPr lang="en-US" sz="2400" dirty="0">
                <a:latin typeface="Arial" charset="0"/>
                <a:ea typeface="Arial" charset="0"/>
                <a:cs typeface="Arial" charset="0"/>
              </a:rPr>
              <a:t>What table is this query </a:t>
            </a:r>
            <a:r>
              <a:rPr lang="en-US" sz="2400" i="1" dirty="0">
                <a:latin typeface="Arial" charset="0"/>
                <a:ea typeface="Arial" charset="0"/>
                <a:cs typeface="Arial" charset="0"/>
              </a:rPr>
              <a:t>using</a:t>
            </a:r>
            <a:r>
              <a:rPr lang="en-US" sz="2400" dirty="0">
                <a:latin typeface="Arial" charset="0"/>
                <a:ea typeface="Arial" charset="0"/>
                <a:cs typeface="Arial" charset="0"/>
              </a:rPr>
              <a:t>?</a:t>
            </a:r>
          </a:p>
          <a:p>
            <a:pPr indent="403225" fontAlgn="ctr">
              <a:lnSpc>
                <a:spcPct val="200000"/>
              </a:lnSpc>
              <a:buClr>
                <a:schemeClr val="bg1"/>
              </a:buClr>
            </a:pPr>
            <a:r>
              <a:rPr lang="en-US" sz="2400" dirty="0">
                <a:latin typeface="Arial" charset="0"/>
                <a:ea typeface="Arial" charset="0"/>
                <a:cs typeface="Arial" charset="0"/>
              </a:rPr>
              <a:t>Are the rows in this table in any particular order?</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5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Introducing </a:t>
            </a:r>
            <a:r>
              <a:rPr lang="en-US" i="1" dirty="0"/>
              <a:t>Table Plans</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We might want to order by one column, then remove it later.</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The order of our queries matters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lot!</a:t>
            </a:r>
          </a:p>
          <a:p>
            <a:pPr indent="403225" fontAlgn="ctr">
              <a:lnSpc>
                <a:spcPct val="200000"/>
              </a:lnSpc>
              <a:buClr>
                <a:schemeClr val="bg1"/>
              </a:buClr>
            </a:pPr>
            <a:r>
              <a:rPr lang="en-US" sz="2400" dirty="0">
                <a:latin typeface="Arial" charset="0"/>
                <a:ea typeface="Arial" charset="0"/>
                <a:cs typeface="Arial" charset="0"/>
              </a:rPr>
              <a:t>Turn to Page 28</a:t>
            </a:r>
            <a:r>
              <a:rPr lang="mr-IN" sz="2400" dirty="0">
                <a:latin typeface="Arial" charset="0"/>
                <a:ea typeface="Arial" charset="0"/>
                <a:cs typeface="Arial" charset="0"/>
              </a:rPr>
              <a:t>…</a:t>
            </a:r>
            <a:endParaRPr 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charset="0"/>
                <a:ea typeface="Courier New" charset="0"/>
                <a:cs typeface="Courier New" charset="0"/>
              </a:rPr>
              <a:t>Total-and-Domestic</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470664868"/>
              </p:ext>
            </p:extLst>
          </p:nvPr>
        </p:nvGraphicFramePr>
        <p:xfrm>
          <a:off x="1752600" y="990600"/>
          <a:ext cx="4114800" cy="1173480"/>
        </p:xfrm>
        <a:graphic>
          <a:graphicData uri="http://schemas.openxmlformats.org/drawingml/2006/table">
            <a:tbl>
              <a:tblPr firstRow="1" firstCol="1" bandRow="1">
                <a:tableStyleId>{5C22544A-7EE6-4342-B048-85BDC9FD1C3A}</a:tableStyleId>
              </a:tblPr>
              <a:tblGrid>
                <a:gridCol w="1260084">
                  <a:extLst>
                    <a:ext uri="{9D8B030D-6E8A-4147-A177-3AD203B41FA5}">
                      <a16:colId xmlns="" xmlns:a16="http://schemas.microsoft.com/office/drawing/2014/main" val="20000"/>
                    </a:ext>
                  </a:extLst>
                </a:gridCol>
                <a:gridCol w="491566">
                  <a:extLst>
                    <a:ext uri="{9D8B030D-6E8A-4147-A177-3AD203B41FA5}">
                      <a16:colId xmlns="" xmlns:a16="http://schemas.microsoft.com/office/drawing/2014/main" val="20001"/>
                    </a:ext>
                  </a:extLst>
                </a:gridCol>
                <a:gridCol w="515238">
                  <a:extLst>
                    <a:ext uri="{9D8B030D-6E8A-4147-A177-3AD203B41FA5}">
                      <a16:colId xmlns="" xmlns:a16="http://schemas.microsoft.com/office/drawing/2014/main" val="20002"/>
                    </a:ext>
                  </a:extLst>
                </a:gridCol>
                <a:gridCol w="716441">
                  <a:extLst>
                    <a:ext uri="{9D8B030D-6E8A-4147-A177-3AD203B41FA5}">
                      <a16:colId xmlns="" xmlns:a16="http://schemas.microsoft.com/office/drawing/2014/main" val="20003"/>
                    </a:ext>
                  </a:extLst>
                </a:gridCol>
                <a:gridCol w="716441">
                  <a:extLst>
                    <a:ext uri="{9D8B030D-6E8A-4147-A177-3AD203B41FA5}">
                      <a16:colId xmlns="" xmlns:a16="http://schemas.microsoft.com/office/drawing/2014/main" val="20004"/>
                    </a:ext>
                  </a:extLst>
                </a:gridCol>
                <a:gridCol w="415030">
                  <a:extLst>
                    <a:ext uri="{9D8B030D-6E8A-4147-A177-3AD203B41FA5}">
                      <a16:colId xmlns="" xmlns:a16="http://schemas.microsoft.com/office/drawing/2014/main" val="20005"/>
                    </a:ext>
                  </a:extLst>
                </a:gridCol>
              </a:tblGrid>
              <a:tr h="137160">
                <a:tc>
                  <a:txBody>
                    <a:bodyPr/>
                    <a:lstStyle/>
                    <a:p>
                      <a:pPr marL="0" marR="0">
                        <a:spcBef>
                          <a:spcPts val="0"/>
                        </a:spcBef>
                        <a:spcAft>
                          <a:spcPts val="0"/>
                        </a:spcAft>
                      </a:pPr>
                      <a:r>
                        <a:rPr lang="en-US" sz="1100" dirty="0" smtClean="0">
                          <a:effectLst/>
                        </a:rPr>
                        <a:t>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Overseas</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Par.</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291</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500.4</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2011</a:t>
                      </a:r>
                      <a:endParaRPr lang="en-US" sz="1100" dirty="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4"/>
                  </a:ext>
                </a:extLst>
              </a:tr>
              <a:tr h="137160">
                <a:tc>
                  <a:txBody>
                    <a:bodyPr/>
                    <a:lstStyle/>
                    <a:p>
                      <a:pPr marL="0" marR="0">
                        <a:spcBef>
                          <a:spcPts val="0"/>
                        </a:spcBef>
                        <a:spcAft>
                          <a:spcPts val="0"/>
                        </a:spcAft>
                      </a:pPr>
                      <a:r>
                        <a:rPr lang="en-US" sz="1100">
                          <a:effectLst/>
                        </a:rPr>
                        <a:t>Ice Age: The </a:t>
                      </a:r>
                    </a:p>
                    <a:p>
                      <a:pPr marL="0" marR="0">
                        <a:spcBef>
                          <a:spcPts val="0"/>
                        </a:spcBef>
                        <a:spcAft>
                          <a:spcPts val="0"/>
                        </a:spcAft>
                      </a:pPr>
                      <a:r>
                        <a:rPr lang="en-US" sz="1100">
                          <a:effectLst/>
                        </a:rPr>
                        <a:t>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28200945"/>
              </p:ext>
            </p:extLst>
          </p:nvPr>
        </p:nvGraphicFramePr>
        <p:xfrm>
          <a:off x="6553200" y="990600"/>
          <a:ext cx="2438400" cy="1173480"/>
        </p:xfrm>
        <a:graphic>
          <a:graphicData uri="http://schemas.openxmlformats.org/drawingml/2006/table">
            <a:tbl>
              <a:tblPr firstRow="1" firstCol="1" bandRow="1">
                <a:tableStyleId>{5C22544A-7EE6-4342-B048-85BDC9FD1C3A}</a:tableStyleId>
              </a:tblPr>
              <a:tblGrid>
                <a:gridCol w="1310569">
                  <a:extLst>
                    <a:ext uri="{9D8B030D-6E8A-4147-A177-3AD203B41FA5}">
                      <a16:colId xmlns="" xmlns:a16="http://schemas.microsoft.com/office/drawing/2014/main" val="20000"/>
                    </a:ext>
                  </a:extLst>
                </a:gridCol>
                <a:gridCol w="461276">
                  <a:extLst>
                    <a:ext uri="{9D8B030D-6E8A-4147-A177-3AD203B41FA5}">
                      <a16:colId xmlns="" xmlns:a16="http://schemas.microsoft.com/office/drawing/2014/main" val="20001"/>
                    </a:ext>
                  </a:extLst>
                </a:gridCol>
                <a:gridCol w="666555">
                  <a:extLst>
                    <a:ext uri="{9D8B030D-6E8A-4147-A177-3AD203B41FA5}">
                      <a16:colId xmlns="" xmlns:a16="http://schemas.microsoft.com/office/drawing/2014/main" val="20002"/>
                    </a:ext>
                  </a:extLst>
                </a:gridCol>
              </a:tblGrid>
              <a:tr h="137160">
                <a:tc>
                  <a:txBody>
                    <a:bodyPr/>
                    <a:lstStyle/>
                    <a:p>
                      <a:pPr marL="0" marR="0">
                        <a:spcBef>
                          <a:spcPts val="0"/>
                        </a:spcBef>
                        <a:spcAft>
                          <a:spcPts val="0"/>
                        </a:spcAft>
                      </a:pPr>
                      <a:r>
                        <a:rPr lang="en-US" sz="1100" dirty="0" smtClean="0">
                          <a:effectLst/>
                        </a:rPr>
                        <a:t>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Domestic</a:t>
                      </a:r>
                      <a:endParaRPr lang="en-US" sz="1100">
                        <a:effectLst/>
                        <a:latin typeface="Times New Roman" charset="0"/>
                        <a:ea typeface="Arial Unicode MS" charset="0"/>
                      </a:endParaRPr>
                    </a:p>
                  </a:txBody>
                  <a:tcPr marL="0" marR="0" marT="0" marB="0" anchor="b"/>
                </a:tc>
                <a:extLst>
                  <a:ext uri="{0D108BD9-81ED-4DB2-BD59-A6C34878D82A}">
                    <a16:rowId xmlns="" xmlns:a16="http://schemas.microsoft.com/office/drawing/2014/main" val="10000"/>
                  </a:ext>
                </a:extLst>
              </a:tr>
              <a:tr h="137160">
                <a:tc>
                  <a:txBody>
                    <a:bodyPr/>
                    <a:lstStyle/>
                    <a:p>
                      <a:pPr marL="0" marR="0">
                        <a:spcBef>
                          <a:spcPts val="0"/>
                        </a:spcBef>
                        <a:spcAft>
                          <a:spcPts val="0"/>
                        </a:spcAft>
                      </a:pPr>
                      <a:r>
                        <a:rPr lang="en-US" sz="1100">
                          <a:effectLst/>
                        </a:rPr>
                        <a:t>Ice Age: The 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188</a:t>
                      </a:r>
                      <a:endParaRPr lang="en-US" sz="1100">
                        <a:effectLst/>
                        <a:latin typeface="Times New Roman" charset="0"/>
                        <a:ea typeface="Arial Unicode MS" charset="0"/>
                      </a:endParaRPr>
                    </a:p>
                  </a:txBody>
                  <a:tcPr marL="0" marR="0" marT="0" marB="0" anchor="b"/>
                </a:tc>
                <a:extLst>
                  <a:ext uri="{0D108BD9-81ED-4DB2-BD59-A6C34878D82A}">
                    <a16:rowId xmlns="" xmlns:a16="http://schemas.microsoft.com/office/drawing/2014/main" val="10001"/>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293.5</a:t>
                      </a:r>
                      <a:endParaRPr lang="en-US" sz="1100">
                        <a:effectLst/>
                        <a:latin typeface="Times New Roman" charset="0"/>
                        <a:ea typeface="Arial Unicode MS" charset="0"/>
                      </a:endParaRPr>
                    </a:p>
                  </a:txBody>
                  <a:tcPr marL="0" marR="0" marT="0" marB="0" anchor="b"/>
                </a:tc>
                <a:extLst>
                  <a:ext uri="{0D108BD9-81ED-4DB2-BD59-A6C34878D82A}">
                    <a16:rowId xmlns=""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291</a:t>
                      </a:r>
                      <a:endParaRPr lang="en-US" sz="1100">
                        <a:effectLst/>
                        <a:latin typeface="Times New Roman" charset="0"/>
                        <a:ea typeface="Arial Unicode MS" charset="0"/>
                      </a:endParaRPr>
                    </a:p>
                  </a:txBody>
                  <a:tcPr marL="0" marR="0" marT="0" marB="0" anchor="b"/>
                </a:tc>
                <a:extLst>
                  <a:ext uri="{0D108BD9-81ED-4DB2-BD59-A6C34878D82A}">
                    <a16:rowId xmlns="" xmlns:a16="http://schemas.microsoft.com/office/drawing/2014/main" val="10003"/>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165.2</a:t>
                      </a:r>
                      <a:endParaRPr lang="en-US" sz="1100">
                        <a:effectLst/>
                        <a:latin typeface="Times New Roman" charset="0"/>
                        <a:ea typeface="Arial Unicode MS" charset="0"/>
                      </a:endParaRPr>
                    </a:p>
                  </a:txBody>
                  <a:tcPr marL="0" marR="0" marT="0" marB="0" anchor="b"/>
                </a:tc>
                <a:extLst>
                  <a:ext uri="{0D108BD9-81ED-4DB2-BD59-A6C34878D82A}">
                    <a16:rowId xmlns="" xmlns:a16="http://schemas.microsoft.com/office/drawing/2014/main" val="10004"/>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195.3</a:t>
                      </a:r>
                      <a:endParaRPr lang="en-US" sz="1100" dirty="0">
                        <a:effectLst/>
                        <a:latin typeface="Times New Roman" charset="0"/>
                        <a:ea typeface="Arial Unicode MS" charset="0"/>
                      </a:endParaRPr>
                    </a:p>
                  </a:txBody>
                  <a:tcPr marL="0" marR="0" marT="0" marB="0" anchor="b"/>
                </a:tc>
                <a:extLst>
                  <a:ext uri="{0D108BD9-81ED-4DB2-BD59-A6C34878D82A}">
                    <a16:rowId xmlns="" xmlns:a16="http://schemas.microsoft.com/office/drawing/2014/main" val="10005"/>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4952" y="2997843"/>
            <a:ext cx="7308448" cy="1446550"/>
          </a:xfrm>
          <a:prstGeom prst="rect">
            <a:avLst/>
          </a:prstGeom>
          <a:noFill/>
        </p:spPr>
        <p:txBody>
          <a:bodyPr wrap="square" rtlCol="0">
            <a:spAutoFit/>
          </a:bodyPr>
          <a:lstStyle/>
          <a:p>
            <a:pPr marL="342900" indent="-342900">
              <a:lnSpc>
                <a:spcPct val="200000"/>
              </a:lnSpc>
              <a:buFont typeface="Arial" charset="0"/>
              <a:buChar char="•"/>
            </a:pPr>
            <a:r>
              <a:rPr lang="en-US" sz="2200" dirty="0">
                <a:solidFill>
                  <a:schemeClr val="bg1"/>
                </a:solidFill>
              </a:rPr>
              <a:t>“Start” and “End” tables</a:t>
            </a:r>
          </a:p>
          <a:p>
            <a:pPr marL="342900" indent="-342900">
              <a:lnSpc>
                <a:spcPct val="200000"/>
              </a:lnSpc>
              <a:buFont typeface="Arial" charset="0"/>
              <a:buChar char="•"/>
            </a:pPr>
            <a:r>
              <a:rPr lang="en-US" sz="2200" dirty="0">
                <a:solidFill>
                  <a:schemeClr val="bg1"/>
                </a:solidFill>
              </a:rPr>
              <a:t>Examples of our whole dataset, and the desired result</a:t>
            </a:r>
          </a:p>
        </p:txBody>
      </p:sp>
      <p:pic>
        <p:nvPicPr>
          <p:cNvPr id="24" name="Picture 23"/>
          <p:cNvPicPr>
            <a:picLocks noChangeAspect="1"/>
          </p:cNvPicPr>
          <p:nvPr/>
        </p:nvPicPr>
        <p:blipFill>
          <a:blip r:embed="rId2"/>
          <a:stretch>
            <a:fillRect/>
          </a:stretch>
        </p:blipFill>
        <p:spPr>
          <a:xfrm>
            <a:off x="685800" y="2316480"/>
            <a:ext cx="7720314" cy="4247508"/>
          </a:xfrm>
          <a:prstGeom prst="rect">
            <a:avLst/>
          </a:prstGeom>
        </p:spPr>
      </p:pic>
      <p:sp>
        <p:nvSpPr>
          <p:cNvPr id="25" name="TextBox 24"/>
          <p:cNvSpPr txBox="1"/>
          <p:nvPr/>
        </p:nvSpPr>
        <p:spPr>
          <a:xfrm>
            <a:off x="2133600" y="33190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ascending</a:t>
            </a:r>
          </a:p>
        </p:txBody>
      </p:sp>
      <p:sp>
        <p:nvSpPr>
          <p:cNvPr id="26" name="TextBox 25"/>
          <p:cNvSpPr txBox="1"/>
          <p:nvPr/>
        </p:nvSpPr>
        <p:spPr>
          <a:xfrm>
            <a:off x="1600200" y="5681246"/>
            <a:ext cx="3391382"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 total, domestic</a:t>
            </a:r>
          </a:p>
        </p:txBody>
      </p:sp>
      <p:sp>
        <p:nvSpPr>
          <p:cNvPr id="27" name="TextBox 26"/>
          <p:cNvSpPr txBox="1"/>
          <p:nvPr/>
        </p:nvSpPr>
        <p:spPr>
          <a:xfrm>
            <a:off x="1386068" y="278728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28" name="Rectangle 27"/>
          <p:cNvSpPr>
            <a:spLocks noChangeArrowheads="1"/>
          </p:cNvSpPr>
          <p:nvPr/>
        </p:nvSpPr>
        <p:spPr bwMode="auto">
          <a:xfrm>
            <a:off x="193876" y="3391701"/>
            <a:ext cx="8610600" cy="830997"/>
          </a:xfrm>
          <a:prstGeom prst="rect">
            <a:avLst/>
          </a:prstGeom>
          <a:ln/>
          <a:extLst/>
        </p:spPr>
        <p:style>
          <a:lnRef idx="1">
            <a:schemeClr val="accent1"/>
          </a:lnRef>
          <a:fillRef idx="3">
            <a:schemeClr val="accent1"/>
          </a:fillRef>
          <a:effectRef idx="2">
            <a:schemeClr val="accent1"/>
          </a:effectRef>
          <a:fontRef idx="minor">
            <a:schemeClr val="lt1"/>
          </a:fontRef>
        </p:style>
        <p:txBody>
          <a:bodyPr anchor="ct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altLang="en-US" sz="2400" dirty="0">
                <a:solidFill>
                  <a:schemeClr val="tx1"/>
                </a:solidFill>
                <a:latin typeface="Arial" charset="0"/>
                <a:ea typeface="Arial" charset="0"/>
                <a:cs typeface="Arial" charset="0"/>
              </a:rPr>
              <a:t>Complete the Table Plan on Page 29</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93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8.33333E-7 1.48148E-6 L 0.47344 0.42454 " pathEditMode="relative" rAng="0" ptsTypes="AA">
                                      <p:cBhvr>
                                        <p:cTn id="34" dur="2000" fill="hold"/>
                                        <p:tgtEl>
                                          <p:spTgt spid="27"/>
                                        </p:tgtEl>
                                        <p:attrNameLst>
                                          <p:attrName>ppt_x</p:attrName>
                                          <p:attrName>ppt_y</p:attrName>
                                        </p:attrNameLst>
                                      </p:cBhvr>
                                      <p:rCtr x="23663" y="21227"/>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bg/>
                                          </p:spTgt>
                                        </p:tgtEl>
                                        <p:attrNameLst>
                                          <p:attrName>style.visibility</p:attrName>
                                        </p:attrNameLst>
                                      </p:cBhvr>
                                      <p:to>
                                        <p:strVal val="visible"/>
                                      </p:to>
                                    </p:set>
                                    <p:animEffect transition="in" filter="fade">
                                      <p:cBhvr>
                                        <p:cTn id="39" dur="500"/>
                                        <p:tgtEl>
                                          <p:spTgt spid="28">
                                            <p:bg/>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5" grpId="0"/>
      <p:bldP spid="26" grpId="0"/>
      <p:bldP spid="27" grpId="0"/>
      <p:bldP spid="27" grpId="1"/>
      <p:bldP spid="28" grpId="0" build="p"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Final Project</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32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pPr>
            <a:r>
              <a:rPr lang="en-US" sz="2400" dirty="0">
                <a:latin typeface="Arial" charset="0"/>
                <a:ea typeface="Arial" charset="0"/>
                <a:cs typeface="Arial" charset="0"/>
              </a:rPr>
              <a:t>Look at your answer to question 8. Was the correlation what you expected?</a:t>
            </a:r>
          </a:p>
          <a:p>
            <a:pPr marL="342900" indent="-342900" eaLnBrk="1" hangingPunct="1">
              <a:spcAft>
                <a:spcPts val="1800"/>
              </a:spcAft>
              <a:buClr>
                <a:srgbClr val="4C4C4C"/>
              </a:buClr>
            </a:pPr>
            <a:r>
              <a:rPr lang="en-US" sz="2400" dirty="0">
                <a:latin typeface="Arial" charset="0"/>
                <a:ea typeface="Arial" charset="0"/>
                <a:cs typeface="Arial" charset="0"/>
              </a:rPr>
              <a:t>Would you have found a stronger correlation (or a different one!) if some of the rows were removed? </a:t>
            </a:r>
          </a:p>
          <a:p>
            <a:pPr marL="342900" indent="-342900" eaLnBrk="1" hangingPunct="1">
              <a:spcAft>
                <a:spcPts val="1800"/>
              </a:spcAft>
              <a:buClr>
                <a:srgbClr val="4C4C4C"/>
              </a:buClr>
            </a:pPr>
            <a:r>
              <a:rPr lang="en-US" sz="2400" dirty="0">
                <a:latin typeface="Arial" charset="0"/>
                <a:ea typeface="Arial" charset="0"/>
                <a:cs typeface="Arial" charset="0"/>
              </a:rPr>
              <a:t>Answer question 9</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370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2300849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38400" y="4191000"/>
            <a:ext cx="4876800" cy="2438400"/>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4648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340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What will each of the following expressions evaluate to?</a:t>
            </a:r>
          </a:p>
          <a:p>
            <a:pPr eaLnBrk="1" hangingPunct="1">
              <a:spcAft>
                <a:spcPts val="1800"/>
              </a:spcAft>
              <a:buClr>
                <a:srgbClr val="4C4C4C"/>
              </a:buClr>
              <a:buSzTx/>
              <a:buNone/>
              <a:tabLst>
                <a:tab pos="166688" algn="l"/>
                <a:tab pos="1655763" algn="l"/>
                <a:tab pos="3589338" algn="l"/>
                <a:tab pos="4746625" algn="l"/>
              </a:tabLst>
            </a:pPr>
            <a:r>
              <a:rPr lang="en-US" sz="2000" dirty="0">
                <a:latin typeface="Courier New" charset="0"/>
                <a:ea typeface="Courier New" charset="0"/>
                <a:cs typeface="Courier New" charset="0"/>
              </a:rPr>
              <a:t>5 + 3	4 * 2	3 &gt; 2		8 &lt; (1 + 1)</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What is the </a:t>
            </a:r>
            <a:r>
              <a:rPr lang="en-US" sz="2000" i="1" dirty="0">
                <a:latin typeface="Arial" charset="0"/>
                <a:ea typeface="Arial" charset="0"/>
                <a:cs typeface="Arial" charset="0"/>
              </a:rPr>
              <a:t>Type </a:t>
            </a:r>
            <a:r>
              <a:rPr lang="en-US" sz="2000" dirty="0">
                <a:latin typeface="Arial" charset="0"/>
                <a:ea typeface="Arial" charset="0"/>
                <a:cs typeface="Arial" charset="0"/>
              </a:rPr>
              <a:t>of the value produced from the last two?</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Courier New" charset="0"/>
                <a:ea typeface="Courier New" charset="0"/>
                <a:cs typeface="Courier New" charset="0"/>
              </a:rPr>
              <a:t>true</a:t>
            </a:r>
            <a:r>
              <a:rPr lang="en-US" sz="2000" dirty="0">
                <a:latin typeface="Arial" charset="0"/>
                <a:ea typeface="Arial" charset="0"/>
                <a:cs typeface="Arial" charset="0"/>
              </a:rPr>
              <a:t> and </a:t>
            </a:r>
            <a:r>
              <a:rPr lang="en-US" sz="2000" dirty="0">
                <a:latin typeface="Courier New" charset="0"/>
                <a:ea typeface="Courier New" charset="0"/>
                <a:cs typeface="Courier New" charset="0"/>
              </a:rPr>
              <a:t>false</a:t>
            </a:r>
            <a:r>
              <a:rPr lang="en-US" sz="2000" dirty="0">
                <a:latin typeface="Arial" charset="0"/>
                <a:ea typeface="Arial" charset="0"/>
                <a:cs typeface="Arial" charset="0"/>
              </a:rPr>
              <a:t> belong to a new Type, called a </a:t>
            </a:r>
            <a:r>
              <a:rPr lang="en-US" sz="2000" i="1" dirty="0">
                <a:latin typeface="Arial" charset="0"/>
                <a:ea typeface="Arial" charset="0"/>
                <a:cs typeface="Arial" charset="0"/>
              </a:rPr>
              <a:t>Boolean</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615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71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What will each of the following expressions evaluate to?</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-5  &lt;=  20</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-4  ==  -4</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3  &lt;&gt;  2</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(-8  +  8)  ==  0</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(12  -  4)  ==  (-4  +  12)</a:t>
            </a: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What is the difference between </a:t>
            </a:r>
            <a:r>
              <a:rPr lang="en-US" sz="2000" dirty="0">
                <a:latin typeface="Courier New" charset="0"/>
                <a:ea typeface="Courier New" charset="0"/>
                <a:cs typeface="Courier New" charset="0"/>
              </a:rPr>
              <a:t>=</a:t>
            </a:r>
            <a:r>
              <a:rPr lang="en-US" sz="2000" dirty="0">
                <a:latin typeface="Arial" charset="0"/>
                <a:ea typeface="Arial" charset="0"/>
                <a:cs typeface="Arial" charset="0"/>
              </a:rPr>
              <a:t> and </a:t>
            </a:r>
            <a:r>
              <a:rPr lang="en-US" sz="2000" dirty="0">
                <a:latin typeface="Courier New" charset="0"/>
                <a:ea typeface="Courier New" charset="0"/>
                <a:cs typeface="Courier New" charset="0"/>
              </a:rPr>
              <a:t>==</a:t>
            </a:r>
            <a:r>
              <a:rPr lang="en-US" sz="2000" dirty="0">
                <a:latin typeface="Arial" charset="0"/>
                <a:ea typeface="Arial" charset="0"/>
                <a:cs typeface="Arial" charset="0"/>
              </a:rPr>
              <a:t> ?</a:t>
            </a: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Turn to Page 31</a:t>
            </a:r>
            <a:r>
              <a:rPr lang="mr-IN" sz="2000" dirty="0">
                <a:latin typeface="Arial" charset="0"/>
                <a:ea typeface="Arial" charset="0"/>
                <a:cs typeface="Arial" charset="0"/>
              </a:rPr>
              <a:t>…</a:t>
            </a:r>
            <a:endParaRPr lang="en-US" sz="2000" dirty="0">
              <a:latin typeface="Arial" charset="0"/>
              <a:ea typeface="Arial" charset="0"/>
              <a:cs typeface="Arial" charset="0"/>
            </a:endParaRP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How might </a:t>
            </a:r>
            <a:r>
              <a:rPr lang="en-US" sz="2000" dirty="0">
                <a:latin typeface="Courier New" charset="0"/>
                <a:ea typeface="Courier New" charset="0"/>
                <a:cs typeface="Courier New" charset="0"/>
              </a:rPr>
              <a:t>(continent == “Asia”)</a:t>
            </a:r>
            <a:r>
              <a:rPr lang="en-US" sz="2000" dirty="0">
                <a:latin typeface="Arial" charset="0"/>
                <a:ea typeface="Arial" charset="0"/>
                <a:cs typeface="Arial" charset="0"/>
              </a:rPr>
              <a:t> be useful to us?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640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2200" y="4114800"/>
            <a:ext cx="5029200" cy="2514600"/>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Footer Placeholder 5"/>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3025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2. </a:t>
            </a:r>
            <a:r>
              <a:rPr lang="en-US" dirty="0">
                <a:latin typeface="Arial" charset="0"/>
                <a:ea typeface="Arial" charset="0"/>
                <a:cs typeface="Arial" charset="0"/>
              </a:rPr>
              <a:t>Using check inside </a:t>
            </a:r>
            <a:r>
              <a:rPr lang="en-US" dirty="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8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restaurants-sieved</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What is different about these two tables?</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7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sieve </a:t>
            </a:r>
            <a:r>
              <a:rPr lang="en-US" dirty="0"/>
              <a:t>query</a:t>
            </a:r>
          </a:p>
        </p:txBody>
      </p:sp>
      <p:sp>
        <p:nvSpPr>
          <p:cNvPr id="3" name="Content Placeholder 2"/>
          <p:cNvSpPr>
            <a:spLocks noGrp="1"/>
          </p:cNvSpPr>
          <p:nvPr>
            <p:ph idx="1"/>
          </p:nvPr>
        </p:nvSpPr>
        <p:spPr>
          <a:xfrm>
            <a:off x="304800" y="3054888"/>
            <a:ext cx="8686800" cy="1112837"/>
          </a:xfrm>
        </p:spPr>
        <p:txBody>
          <a:bodyPr/>
          <a:lstStyle/>
          <a:p>
            <a:pPr marL="0" indent="0">
              <a:buNone/>
            </a:pPr>
            <a:r>
              <a:rPr lang="en-US" b="1" dirty="0">
                <a:latin typeface="Courier New" charset="0"/>
                <a:ea typeface="Courier New" charset="0"/>
                <a:cs typeface="Courier New" charset="0"/>
              </a:rPr>
              <a:t>sieve </a:t>
            </a:r>
            <a:r>
              <a:rPr lang="en-US" dirty="0">
                <a:latin typeface="Courier New" charset="0"/>
                <a:ea typeface="Courier New" charset="0"/>
                <a:cs typeface="Courier New" charset="0"/>
              </a:rPr>
              <a:t>restaurants </a:t>
            </a:r>
            <a:r>
              <a:rPr lang="en-US" b="1" dirty="0">
                <a:latin typeface="Courier New" charset="0"/>
                <a:ea typeface="Courier New" charset="0"/>
                <a:cs typeface="Courier New" charset="0"/>
              </a:rPr>
              <a:t>using</a:t>
            </a: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rating</a:t>
            </a:r>
            <a:r>
              <a:rPr lang="en-US" dirty="0">
                <a:latin typeface="Courier New" charset="0"/>
                <a:ea typeface="Courier New" charset="0"/>
                <a:cs typeface="Courier New" charset="0"/>
              </a:rPr>
              <a:t> :</a:t>
            </a:r>
          </a:p>
          <a:p>
            <a:pPr marL="0" indent="0">
              <a:buNone/>
            </a:pP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rating</a:t>
            </a:r>
            <a:r>
              <a:rPr lang="en-US" dirty="0">
                <a:latin typeface="Courier New" charset="0"/>
                <a:ea typeface="Courier New" charset="0"/>
                <a:cs typeface="Courier New" charset="0"/>
              </a:rPr>
              <a:t> </a:t>
            </a:r>
            <a:r>
              <a:rPr lang="en-US">
                <a:latin typeface="Courier New" charset="0"/>
                <a:ea typeface="Courier New" charset="0"/>
                <a:cs typeface="Courier New" charset="0"/>
              </a:rPr>
              <a:t>&gt;= </a:t>
            </a:r>
            <a:r>
              <a:rPr lang="en-US" smtClean="0">
                <a:latin typeface="Courier New" charset="0"/>
                <a:ea typeface="Courier New" charset="0"/>
                <a:cs typeface="Courier New" charset="0"/>
              </a:rPr>
              <a:t>3 </a:t>
            </a:r>
            <a:endParaRPr lang="en-US" dirty="0">
              <a:latin typeface="Courier New" charset="0"/>
              <a:ea typeface="Courier New" charset="0"/>
              <a:cs typeface="Courier New" charset="0"/>
            </a:endParaRPr>
          </a:p>
          <a:p>
            <a:pPr marL="0" indent="0">
              <a:buNone/>
            </a:pP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3276599" y="1677046"/>
            <a:ext cx="1524000" cy="727870"/>
          </a:xfrm>
          <a:prstGeom prst="wedgeRectCallout">
            <a:avLst>
              <a:gd name="adj1" fmla="val 46464"/>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5133372" y="1677046"/>
            <a:ext cx="1828800" cy="1904354"/>
            <a:chOff x="4852686" y="4610100"/>
            <a:chExt cx="1828800" cy="1904354"/>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column arguments</a:t>
              </a:r>
            </a:p>
          </p:txBody>
        </p:sp>
        <p:sp>
          <p:nvSpPr>
            <p:cNvPr id="10" name="Rectangle 9"/>
            <p:cNvSpPr/>
            <p:nvPr/>
          </p:nvSpPr>
          <p:spPr>
            <a:xfrm>
              <a:off x="5127342" y="6019155"/>
              <a:ext cx="1475772"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0" y="1659800"/>
            <a:ext cx="2533409" cy="1863435"/>
            <a:chOff x="5410199" y="1880239"/>
            <a:chExt cx="2533409"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table</a:t>
              </a:r>
              <a:endParaRPr lang="en-US" dirty="0">
                <a:solidFill>
                  <a:schemeClr val="tx1"/>
                </a:solidFill>
              </a:endParaRPr>
            </a:p>
          </p:txBody>
        </p:sp>
        <p:sp>
          <p:nvSpPr>
            <p:cNvPr id="12" name="Rectangle 11"/>
            <p:cNvSpPr/>
            <p:nvPr/>
          </p:nvSpPr>
          <p:spPr>
            <a:xfrm>
              <a:off x="5410199" y="3314701"/>
              <a:ext cx="2533409"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67460"/>
              <a:gd name="adj2" fmla="val 15035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grpSp>
        <p:nvGrpSpPr>
          <p:cNvPr id="14" name="Group 13"/>
          <p:cNvGrpSpPr/>
          <p:nvPr/>
        </p:nvGrpSpPr>
        <p:grpSpPr>
          <a:xfrm>
            <a:off x="819391" y="3652360"/>
            <a:ext cx="5139573" cy="1388690"/>
            <a:chOff x="1801793" y="1482149"/>
            <a:chExt cx="5139573" cy="1388690"/>
          </a:xfrm>
        </p:grpSpPr>
        <p:sp>
          <p:nvSpPr>
            <p:cNvPr id="17" name="Rectangular Callout 16"/>
            <p:cNvSpPr/>
            <p:nvPr/>
          </p:nvSpPr>
          <p:spPr>
            <a:xfrm>
              <a:off x="5722166" y="1880239"/>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query body</a:t>
              </a:r>
              <a:endParaRPr lang="en-US" dirty="0">
                <a:solidFill>
                  <a:schemeClr val="tx1"/>
                </a:solidFill>
              </a:endParaRPr>
            </a:p>
          </p:txBody>
        </p:sp>
        <p:sp>
          <p:nvSpPr>
            <p:cNvPr id="18" name="Rectangle 17"/>
            <p:cNvSpPr/>
            <p:nvPr/>
          </p:nvSpPr>
          <p:spPr>
            <a:xfrm>
              <a:off x="1801793" y="1482149"/>
              <a:ext cx="2533409"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0156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mph" presetSubtype="2" fill="hold" nodeType="clickEffect">
                                  <p:stCondLst>
                                    <p:cond delay="0"/>
                                  </p:stCondLst>
                                  <p:childTnLst>
                                    <p:animClr clrSpc="rgb" dir="cw">
                                      <p:cBhvr>
                                        <p:cTn id="41" dur="500" fill="hold"/>
                                        <p:tgtEl>
                                          <p:spTgt spid="9"/>
                                        </p:tgtEl>
                                        <p:attrNameLst>
                                          <p:attrName>fillcolor</p:attrName>
                                        </p:attrNameLst>
                                      </p:cBhvr>
                                      <p:to>
                                        <a:schemeClr val="accent2"/>
                                      </p:to>
                                    </p:animClr>
                                    <p:set>
                                      <p:cBhvr>
                                        <p:cTn id="42" dur="500" fill="hold"/>
                                        <p:tgtEl>
                                          <p:spTgt spid="9"/>
                                        </p:tgtEl>
                                        <p:attrNameLst>
                                          <p:attrName>fill.type</p:attrName>
                                        </p:attrNameLst>
                                      </p:cBhvr>
                                      <p:to>
                                        <p:strVal val="solid"/>
                                      </p:to>
                                    </p:set>
                                    <p:set>
                                      <p:cBhvr>
                                        <p:cTn id="43" dur="500" fill="hold"/>
                                        <p:tgtEl>
                                          <p:spTgt spid="9"/>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6"/>
                                        </p:tgtEl>
                                        <p:attrNameLst>
                                          <p:attrName>fillcolor</p:attrName>
                                        </p:attrNameLst>
                                      </p:cBhvr>
                                      <p:to>
                                        <a:schemeClr val="accent2"/>
                                      </p:to>
                                    </p:animClr>
                                    <p:set>
                                      <p:cBhvr>
                                        <p:cTn id="46" dur="500" fill="hold"/>
                                        <p:tgtEl>
                                          <p:spTgt spid="16"/>
                                        </p:tgtEl>
                                        <p:attrNameLst>
                                          <p:attrName>fill.type</p:attrName>
                                        </p:attrNameLst>
                                      </p:cBhvr>
                                      <p:to>
                                        <p:strVal val="solid"/>
                                      </p:to>
                                    </p:set>
                                    <p:set>
                                      <p:cBhvr>
                                        <p:cTn id="47" dur="500" fill="hold"/>
                                        <p:tgtEl>
                                          <p:spTgt spid="16"/>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9"/>
                                        </p:tgtEl>
                                        <p:attrNameLst>
                                          <p:attrName>fillcolor</p:attrName>
                                        </p:attrNameLst>
                                      </p:cBhvr>
                                      <p:to>
                                        <a:schemeClr val="accent2"/>
                                      </p:to>
                                    </p:animClr>
                                    <p:set>
                                      <p:cBhvr>
                                        <p:cTn id="50" dur="500" fill="hold"/>
                                        <p:tgtEl>
                                          <p:spTgt spid="19"/>
                                        </p:tgtEl>
                                        <p:attrNameLst>
                                          <p:attrName>fill.type</p:attrName>
                                        </p:attrNameLst>
                                      </p:cBhvr>
                                      <p:to>
                                        <p:strVal val="solid"/>
                                      </p:to>
                                    </p:set>
                                    <p:set>
                                      <p:cBhvr>
                                        <p:cTn id="51" dur="500" fill="hold"/>
                                        <p:tgtEl>
                                          <p:spTgt spid="19"/>
                                        </p:tgtEl>
                                        <p:attrNameLst>
                                          <p:attrName>fill.on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
                                            <p:txEl>
                                              <p:pRg st="1" end="1"/>
                                            </p:txEl>
                                          </p:spTgt>
                                        </p:tgtEl>
                                        <p:attrNameLst>
                                          <p:attrName>style.visibility</p:attrName>
                                        </p:attrNameLst>
                                      </p:cBhvr>
                                      <p:to>
                                        <p:strVal val="visible"/>
                                      </p:to>
                                    </p:set>
                                    <p:animEffect transition="in" filter="fade">
                                      <p:cBhvr>
                                        <p:cTn id="56"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1" animBg="1"/>
      <p:bldP spid="16" grpId="0" animBg="1"/>
      <p:bldP spid="1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086600"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a:p>
            <a:pPr eaLnBrk="1" hangingPunct="1">
              <a:spcAft>
                <a:spcPts val="1800"/>
              </a:spcAft>
              <a:buClr>
                <a:srgbClr val="4C4C4C"/>
              </a:buClr>
              <a:buSzTx/>
              <a:buNone/>
            </a:pPr>
            <a:r>
              <a:rPr lang="en-US" sz="2000" dirty="0">
                <a:latin typeface="Arial" charset="0"/>
                <a:ea typeface="Arial" charset="0"/>
                <a:cs typeface="Arial" charset="0"/>
              </a:rPr>
              <a:t>In the Definitions Area, complete </a:t>
            </a:r>
            <a:r>
              <a:rPr lang="en-US" sz="2000" dirty="0">
                <a:latin typeface="Courier New" charset="0"/>
                <a:ea typeface="Courier New" charset="0"/>
                <a:cs typeface="Courier New" charset="0"/>
              </a:rPr>
              <a:t>low-calorie</a:t>
            </a:r>
            <a:r>
              <a:rPr lang="en-US" sz="2000" dirty="0">
                <a:latin typeface="Arial" charset="0"/>
                <a:ea typeface="Arial" charset="0"/>
                <a:cs typeface="Arial" charset="0"/>
              </a:rPr>
              <a:t>,               </a:t>
            </a:r>
            <a:r>
              <a:rPr lang="en-US" sz="2000" dirty="0">
                <a:latin typeface="Courier New" charset="0"/>
                <a:ea typeface="Courier New" charset="0"/>
                <a:cs typeface="Courier New" charset="0"/>
              </a:rPr>
              <a:t>ca-presidents </a:t>
            </a:r>
            <a:r>
              <a:rPr lang="en-US" sz="2000" dirty="0">
                <a:latin typeface="Arial" charset="0"/>
                <a:ea typeface="Arial" charset="0"/>
                <a:cs typeface="Arial" charset="0"/>
              </a:rPr>
              <a:t>and </a:t>
            </a:r>
            <a:r>
              <a:rPr lang="en-US" sz="2000" dirty="0" err="1">
                <a:latin typeface="Courier New" charset="0"/>
                <a:ea typeface="Courier New" charset="0"/>
                <a:cs typeface="Courier New" charset="0"/>
              </a:rPr>
              <a:t>asian</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84132" y="4336732"/>
            <a:ext cx="4585336" cy="2292668"/>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Rectangle 5"/>
          <p:cNvSpPr/>
          <p:nvPr/>
        </p:nvSpPr>
        <p:spPr>
          <a:xfrm>
            <a:off x="726013" y="24178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896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32:</a:t>
            </a:r>
            <a:r>
              <a:rPr lang="en-US" sz="3400" dirty="0">
                <a:latin typeface="Courier New" charset="0"/>
                <a:ea typeface="Courier New" charset="0"/>
                <a:cs typeface="Courier New" charset="0"/>
              </a:rPr>
              <a:t> Recent Title &amp; Year</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56997189"/>
              </p:ext>
            </p:extLst>
          </p:nvPr>
        </p:nvGraphicFramePr>
        <p:xfrm>
          <a:off x="1676399" y="990600"/>
          <a:ext cx="4267201"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 xmlns:a16="http://schemas.microsoft.com/office/drawing/2014/main" val="20000"/>
                    </a:ext>
                  </a:extLst>
                </a:gridCol>
                <a:gridCol w="457200">
                  <a:extLst>
                    <a:ext uri="{9D8B030D-6E8A-4147-A177-3AD203B41FA5}">
                      <a16:colId xmlns="" xmlns:a16="http://schemas.microsoft.com/office/drawing/2014/main" val="20001"/>
                    </a:ext>
                  </a:extLst>
                </a:gridCol>
                <a:gridCol w="445847">
                  <a:extLst>
                    <a:ext uri="{9D8B030D-6E8A-4147-A177-3AD203B41FA5}">
                      <a16:colId xmlns="" xmlns:a16="http://schemas.microsoft.com/office/drawing/2014/main" val="20002"/>
                    </a:ext>
                  </a:extLst>
                </a:gridCol>
                <a:gridCol w="742976">
                  <a:extLst>
                    <a:ext uri="{9D8B030D-6E8A-4147-A177-3AD203B41FA5}">
                      <a16:colId xmlns="" xmlns:a16="http://schemas.microsoft.com/office/drawing/2014/main" val="20003"/>
                    </a:ext>
                  </a:extLst>
                </a:gridCol>
                <a:gridCol w="742976">
                  <a:extLst>
                    <a:ext uri="{9D8B030D-6E8A-4147-A177-3AD203B41FA5}">
                      <a16:colId xmlns="" xmlns:a16="http://schemas.microsoft.com/office/drawing/2014/main" val="20004"/>
                    </a:ext>
                  </a:extLst>
                </a:gridCol>
                <a:gridCol w="430402">
                  <a:extLst>
                    <a:ext uri="{9D8B030D-6E8A-4147-A177-3AD203B41FA5}">
                      <a16:colId xmlns="" xmlns:a16="http://schemas.microsoft.com/office/drawing/2014/main" val="20005"/>
                    </a:ext>
                  </a:extLst>
                </a:gridCol>
              </a:tblGrid>
              <a:tr h="137160">
                <a:tc>
                  <a:txBody>
                    <a:bodyPr/>
                    <a:lstStyle/>
                    <a:p>
                      <a:pPr marL="0" marR="0">
                        <a:spcBef>
                          <a:spcPts val="0"/>
                        </a:spcBef>
                        <a:spcAft>
                          <a:spcPts val="0"/>
                        </a:spcAft>
                      </a:pPr>
                      <a:r>
                        <a:rPr lang="en-US" sz="1100" dirty="0" smtClean="0">
                          <a:effectLst/>
                        </a:rPr>
                        <a:t>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4"/>
                  </a:ext>
                </a:extLst>
              </a:tr>
              <a:tr h="137160">
                <a:tc>
                  <a:txBody>
                    <a:bodyPr/>
                    <a:lstStyle/>
                    <a:p>
                      <a:pPr marL="0" marR="0">
                        <a:spcBef>
                          <a:spcPts val="0"/>
                        </a:spcBef>
                        <a:spcAft>
                          <a:spcPts val="0"/>
                        </a:spcAft>
                      </a:pPr>
                      <a:r>
                        <a:rPr lang="en-US" sz="1100" dirty="0">
                          <a:effectLst/>
                        </a:rPr>
                        <a:t>Ice Age: The</a:t>
                      </a:r>
                      <a:r>
                        <a:rPr lang="en-US" sz="1100" baseline="0" dirty="0">
                          <a:effectLst/>
                        </a:rPr>
                        <a:t> </a:t>
                      </a:r>
                      <a:r>
                        <a:rPr lang="en-US" sz="1100" dirty="0">
                          <a:effectLst/>
                        </a:rPr>
                        <a:t>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42706770"/>
              </p:ext>
            </p:extLst>
          </p:nvPr>
        </p:nvGraphicFramePr>
        <p:xfrm>
          <a:off x="6610155" y="990600"/>
          <a:ext cx="1771845" cy="670560"/>
        </p:xfrm>
        <a:graphic>
          <a:graphicData uri="http://schemas.openxmlformats.org/drawingml/2006/table">
            <a:tbl>
              <a:tblPr firstRow="1" firstCol="1" bandRow="1">
                <a:tableStyleId>{B301B821-A1FF-4177-AEE7-76D212191A09}</a:tableStyleId>
              </a:tblPr>
              <a:tblGrid>
                <a:gridCol w="1310569">
                  <a:extLst>
                    <a:ext uri="{9D8B030D-6E8A-4147-A177-3AD203B41FA5}">
                      <a16:colId xmlns="" xmlns:a16="http://schemas.microsoft.com/office/drawing/2014/main" val="20000"/>
                    </a:ext>
                  </a:extLst>
                </a:gridCol>
                <a:gridCol w="461276">
                  <a:extLst>
                    <a:ext uri="{9D8B030D-6E8A-4147-A177-3AD203B41FA5}">
                      <a16:colId xmlns="" xmlns:a16="http://schemas.microsoft.com/office/drawing/2014/main"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Year</a:t>
                      </a:r>
                      <a:endParaRPr lang="en-US" sz="1100" b="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2014</a:t>
                      </a:r>
                      <a:endParaRPr lang="en-US" sz="1100" b="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1"/>
                  </a:ext>
                </a:extLst>
              </a:tr>
              <a:tr h="137160">
                <a:tc>
                  <a:txBody>
                    <a:bodyPr/>
                    <a:lstStyle/>
                    <a:p>
                      <a:pPr marL="0" marR="0">
                        <a:spcBef>
                          <a:spcPts val="0"/>
                        </a:spcBef>
                        <a:spcAft>
                          <a:spcPts val="0"/>
                        </a:spcAft>
                      </a:pPr>
                      <a:r>
                        <a:rPr lang="en-US" sz="1100">
                          <a:effectLst/>
                        </a:rPr>
                        <a:t>Man of Steel</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2013</a:t>
                      </a:r>
                      <a:endParaRPr lang="en-US" sz="1100" b="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2"/>
                  </a:ext>
                </a:extLst>
              </a:tr>
              <a:tr h="137160">
                <a:tc>
                  <a:txBody>
                    <a:bodyPr/>
                    <a:lstStyle/>
                    <a:p>
                      <a:pPr marL="0" marR="0">
                        <a:spcBef>
                          <a:spcPts val="0"/>
                        </a:spcBef>
                        <a:spcAft>
                          <a:spcPts val="0"/>
                        </a:spcAft>
                      </a:pPr>
                      <a:r>
                        <a:rPr lang="en-US" sz="1100">
                          <a:effectLst/>
                        </a:rPr>
                        <a:t>Kung Fu Panda 2</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2011</a:t>
                      </a:r>
                      <a:endParaRPr lang="en-US" sz="1100" b="0" dirty="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3"/>
                  </a:ext>
                </a:extLst>
              </a:tr>
            </a:tbl>
          </a:graphicData>
        </a:graphic>
      </p:graphicFrame>
      <p:cxnSp>
        <p:nvCxnSpPr>
          <p:cNvPr id="12" name="Straight Arrow Connector 11"/>
          <p:cNvCxnSpPr/>
          <p:nvPr/>
        </p:nvCxnSpPr>
        <p:spPr>
          <a:xfrm>
            <a:off x="60198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 &gt; 2011</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a:t>
            </a: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movies-sieved</a:t>
            </a: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14" name="TextBox 13"/>
          <p:cNvSpPr txBox="1"/>
          <p:nvPr/>
        </p:nvSpPr>
        <p:spPr>
          <a:xfrm>
            <a:off x="2362200" y="6019800"/>
            <a:ext cx="1371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 year</a:t>
            </a: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descending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69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42" presetClass="path" presetSubtype="0" accel="50000" decel="50000" fill="hold" grpId="0" nodeType="withEffect">
                                  <p:stCondLst>
                                    <p:cond delay="0"/>
                                  </p:stCondLst>
                                  <p:childTnLst>
                                    <p:animMotion origin="layout" path="M 3.33333E-6 1.11111E-6 L 0.275 0.22083 " pathEditMode="relative" rAng="0" ptsTypes="AA">
                                      <p:cBhvr>
                                        <p:cTn id="29" dur="2000" fill="hold"/>
                                        <p:tgtEl>
                                          <p:spTgt spid="27"/>
                                        </p:tgtEl>
                                        <p:attrNameLst>
                                          <p:attrName>ppt_x</p:attrName>
                                          <p:attrName>ppt_y</p:attrName>
                                        </p:attrNameLst>
                                      </p:cBhvr>
                                      <p:rCtr x="13750" y="1104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1"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42" presetClass="path" presetSubtype="0" accel="50000" decel="50000" fill="hold" grpId="0" nodeType="withEffect">
                                  <p:stCondLst>
                                    <p:cond delay="0"/>
                                  </p:stCondLst>
                                  <p:childTnLst>
                                    <p:animMotion origin="layout" path="M 5.55112E-17 -4.07407E-6 L 0.525 0.28218 " pathEditMode="relative" rAng="0" ptsTypes="AA">
                                      <p:cBhvr>
                                        <p:cTn id="46"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33:</a:t>
            </a:r>
            <a:r>
              <a:rPr lang="en-US" sz="3400" dirty="0">
                <a:latin typeface="Courier New" charset="0"/>
                <a:ea typeface="Courier New" charset="0"/>
                <a:cs typeface="Courier New" charset="0"/>
              </a:rPr>
              <a:t> Title and Overseas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479515079"/>
              </p:ext>
            </p:extLst>
          </p:nvPr>
        </p:nvGraphicFramePr>
        <p:xfrm>
          <a:off x="1676400" y="990600"/>
          <a:ext cx="4191000"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 xmlns:a16="http://schemas.microsoft.com/office/drawing/2014/main" val="20000"/>
                    </a:ext>
                  </a:extLst>
                </a:gridCol>
                <a:gridCol w="457200">
                  <a:extLst>
                    <a:ext uri="{9D8B030D-6E8A-4147-A177-3AD203B41FA5}">
                      <a16:colId xmlns="" xmlns:a16="http://schemas.microsoft.com/office/drawing/2014/main" val="20001"/>
                    </a:ext>
                  </a:extLst>
                </a:gridCol>
                <a:gridCol w="500945">
                  <a:extLst>
                    <a:ext uri="{9D8B030D-6E8A-4147-A177-3AD203B41FA5}">
                      <a16:colId xmlns="" xmlns:a16="http://schemas.microsoft.com/office/drawing/2014/main" val="20002"/>
                    </a:ext>
                  </a:extLst>
                </a:gridCol>
                <a:gridCol w="632631">
                  <a:extLst>
                    <a:ext uri="{9D8B030D-6E8A-4147-A177-3AD203B41FA5}">
                      <a16:colId xmlns="" xmlns:a16="http://schemas.microsoft.com/office/drawing/2014/main" val="20003"/>
                    </a:ext>
                  </a:extLst>
                </a:gridCol>
                <a:gridCol w="729708">
                  <a:extLst>
                    <a:ext uri="{9D8B030D-6E8A-4147-A177-3AD203B41FA5}">
                      <a16:colId xmlns="" xmlns:a16="http://schemas.microsoft.com/office/drawing/2014/main" val="20004"/>
                    </a:ext>
                  </a:extLst>
                </a:gridCol>
                <a:gridCol w="422716">
                  <a:extLst>
                    <a:ext uri="{9D8B030D-6E8A-4147-A177-3AD203B41FA5}">
                      <a16:colId xmlns="" xmlns:a16="http://schemas.microsoft.com/office/drawing/2014/main" val="20005"/>
                    </a:ext>
                  </a:extLst>
                </a:gridCol>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2"/>
                  </a:ext>
                </a:extLst>
              </a:tr>
              <a:tr h="137160">
                <a:tc>
                  <a:txBody>
                    <a:bodyPr/>
                    <a:lstStyle/>
                    <a:p>
                      <a:pPr marL="0" marR="0">
                        <a:spcBef>
                          <a:spcPts val="0"/>
                        </a:spcBef>
                        <a:spcAft>
                          <a:spcPts val="0"/>
                        </a:spcAft>
                      </a:pPr>
                      <a:r>
                        <a:rPr lang="en-US" sz="1100" dirty="0">
                          <a:effectLst/>
                        </a:rPr>
                        <a:t>Man of Steel</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P/DW</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4"/>
                  </a:ext>
                </a:extLst>
              </a:tr>
              <a:tr h="137160">
                <a:tc>
                  <a:txBody>
                    <a:bodyPr/>
                    <a:lstStyle/>
                    <a:p>
                      <a:pPr marL="0" marR="0">
                        <a:spcBef>
                          <a:spcPts val="0"/>
                        </a:spcBef>
                        <a:spcAft>
                          <a:spcPts val="0"/>
                        </a:spcAft>
                      </a:pPr>
                      <a:r>
                        <a:rPr lang="en-US" sz="1100" dirty="0">
                          <a:effectLst/>
                        </a:rPr>
                        <a:t>Ice Age: The 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85933809"/>
              </p:ext>
            </p:extLst>
          </p:nvPr>
        </p:nvGraphicFramePr>
        <p:xfrm>
          <a:off x="6553200" y="990600"/>
          <a:ext cx="2057400" cy="502920"/>
        </p:xfrm>
        <a:graphic>
          <a:graphicData uri="http://schemas.openxmlformats.org/drawingml/2006/table">
            <a:tbl>
              <a:tblPr firstRow="1" firstCol="1" bandRow="1">
                <a:tableStyleId>{B301B821-A1FF-4177-AEE7-76D212191A09}</a:tableStyleId>
              </a:tblPr>
              <a:tblGrid>
                <a:gridCol w="1399032">
                  <a:extLst>
                    <a:ext uri="{9D8B030D-6E8A-4147-A177-3AD203B41FA5}">
                      <a16:colId xmlns="" xmlns:a16="http://schemas.microsoft.com/office/drawing/2014/main" val="20000"/>
                    </a:ext>
                  </a:extLst>
                </a:gridCol>
                <a:gridCol w="658368">
                  <a:extLst>
                    <a:ext uri="{9D8B030D-6E8A-4147-A177-3AD203B41FA5}">
                      <a16:colId xmlns="" xmlns:a16="http://schemas.microsoft.com/office/drawing/2014/main"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Overseas</a:t>
                      </a:r>
                      <a:endParaRPr lang="en-US" sz="1100" b="0" dirty="0">
                        <a:effectLst/>
                        <a:latin typeface="Times New Roman" charset="0"/>
                        <a:ea typeface="Arial Unicode MS" charset="0"/>
                      </a:endParaRPr>
                    </a:p>
                  </a:txBody>
                  <a:tcPr marL="28575" marR="28575" marT="0" marB="0" anchor="b"/>
                </a:tc>
                <a:extLst>
                  <a:ext uri="{0D108BD9-81ED-4DB2-BD59-A6C34878D82A}">
                    <a16:rowId xmlns="" xmlns:a16="http://schemas.microsoft.com/office/drawing/2014/main" val="10000"/>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Ice Age: The Meltdown</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465.6</a:t>
                      </a:r>
                      <a:endParaRPr lang="en-US" sz="1100" b="0" dirty="0">
                        <a:effectLst/>
                        <a:latin typeface="Franklin Gothic Book" charset="0"/>
                        <a:ea typeface="Franklin Gothic Book" charset="0"/>
                        <a:cs typeface="Franklin Gothic Book" charset="0"/>
                      </a:endParaRPr>
                    </a:p>
                  </a:txBody>
                  <a:tcPr marL="28575" marR="28575" marT="0" marB="0" anchor="b"/>
                </a:tc>
                <a:extLst>
                  <a:ext uri="{0D108BD9-81ED-4DB2-BD59-A6C34878D82A}">
                    <a16:rowId xmlns="" xmlns:a16="http://schemas.microsoft.com/office/drawing/2014/main" val="10001"/>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The Sixth Sense</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b="0" dirty="0">
                          <a:effectLst/>
                          <a:latin typeface="Franklin Gothic Book" charset="0"/>
                          <a:ea typeface="Franklin Gothic Book" charset="0"/>
                          <a:cs typeface="Franklin Gothic Book" charset="0"/>
                        </a:rPr>
                        <a:t>379.2</a:t>
                      </a:r>
                    </a:p>
                  </a:txBody>
                  <a:tcPr marL="28575" marR="28575" marT="0" marB="0" anchor="b"/>
                </a:tc>
                <a:extLst>
                  <a:ext uri="{0D108BD9-81ED-4DB2-BD59-A6C34878D82A}">
                    <a16:rowId xmlns="" xmlns:a16="http://schemas.microsoft.com/office/drawing/2014/main" val="10002"/>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year &lt; 2010</a:t>
            </a: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a:t>
            </a: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movies-sieved</a:t>
            </a: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14" name="TextBox 13"/>
          <p:cNvSpPr txBox="1"/>
          <p:nvPr/>
        </p:nvSpPr>
        <p:spPr>
          <a:xfrm>
            <a:off x="2362200" y="60198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a:t>
            </a:r>
            <a:r>
              <a:rPr lang="en-US" sz="1600">
                <a:solidFill>
                  <a:schemeClr val="bg1"/>
                </a:solidFill>
                <a:latin typeface="Comic Sans MS" charset="0"/>
                <a:ea typeface="Comic Sans MS" charset="0"/>
                <a:cs typeface="Comic Sans MS" charset="0"/>
              </a:rPr>
              <a:t>, overseas</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a:t>
            </a:r>
            <a:r>
              <a:rPr lang="en-US" sz="1600" dirty="0" err="1">
                <a:solidFill>
                  <a:schemeClr val="bg1"/>
                </a:solidFill>
                <a:latin typeface="Comic Sans MS" charset="0"/>
                <a:ea typeface="Comic Sans MS" charset="0"/>
                <a:cs typeface="Comic Sans MS" charset="0"/>
              </a:rPr>
              <a:t>asending</a:t>
            </a:r>
            <a:endParaRPr lang="en-US" sz="1600" dirty="0">
              <a:solidFill>
                <a:schemeClr val="bg1"/>
              </a:solidFill>
              <a:latin typeface="Comic Sans MS" charset="0"/>
              <a:ea typeface="Comic Sans MS" charset="0"/>
              <a:cs typeface="Comic Sans MS"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617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3.33333E-6 1.11111E-6 L 0.275 0.22083 " pathEditMode="relative" rAng="0" ptsTypes="AA">
                                      <p:cBhvr>
                                        <p:cTn id="34" dur="2000" fill="hold"/>
                                        <p:tgtEl>
                                          <p:spTgt spid="27"/>
                                        </p:tgtEl>
                                        <p:attrNameLst>
                                          <p:attrName>ppt_x</p:attrName>
                                          <p:attrName>ppt_y</p:attrName>
                                        </p:attrNameLst>
                                      </p:cBhvr>
                                      <p:rCtr x="13750" y="11042"/>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1"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42" presetClass="path" presetSubtype="0" accel="50000" decel="50000" fill="hold" grpId="0" nodeType="withEffect">
                                  <p:stCondLst>
                                    <p:cond delay="0"/>
                                  </p:stCondLst>
                                  <p:childTnLst>
                                    <p:animMotion origin="layout" path="M 5.55112E-17 -4.07407E-6 L 0.525 0.28218 " pathEditMode="relative" rAng="0" ptsTypes="AA">
                                      <p:cBhvr>
                                        <p:cTn id="51"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Choosing Start/End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1219200" y="1219200"/>
            <a:ext cx="7543800" cy="565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Start and End tables.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start table has several qualities: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rows that will be sieved (both true and false)</a:t>
            </a:r>
          </a:p>
          <a:p>
            <a:pPr marL="1200150" lvl="1" indent="-457200" eaLnBrk="1" hangingPunct="1">
              <a:spcAft>
                <a:spcPts val="18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1800"/>
              </a:spcAft>
              <a:buClr>
                <a:srgbClr val="4C4C4C"/>
              </a:buClr>
              <a:buSzTx/>
            </a:pPr>
            <a:r>
              <a:rPr lang="en-US" sz="1600" dirty="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Turn to Page 34</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838200"/>
          </a:xfrm>
        </p:spPr>
        <p:txBody>
          <a:bodyPr/>
          <a:lstStyle/>
          <a:p>
            <a:r>
              <a:rPr lang="en-US" dirty="0">
                <a:latin typeface="Helvetica" charset="0"/>
                <a:ea typeface="Helvetica" charset="0"/>
                <a:cs typeface="Helvetica" charset="0"/>
              </a:rPr>
              <a:t>Page 35:</a:t>
            </a:r>
            <a:r>
              <a:rPr lang="en-US" dirty="0">
                <a:latin typeface="Courier New" charset="0"/>
                <a:ea typeface="Courier New" charset="0"/>
                <a:cs typeface="Courier New" charset="0"/>
              </a:rPr>
              <a:t> Asian GDPs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9853" y="1066800"/>
            <a:ext cx="6941747" cy="4965700"/>
          </a:xfrm>
          <a:prstGeom prst="rect">
            <a:avLst/>
          </a:prstGeom>
        </p:spPr>
      </p:pic>
      <p:sp>
        <p:nvSpPr>
          <p:cNvPr id="17" name="TextBox 16"/>
          <p:cNvSpPr txBox="1"/>
          <p:nvPr/>
        </p:nvSpPr>
        <p:spPr>
          <a:xfrm>
            <a:off x="2773012" y="20998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continent == “</a:t>
            </a:r>
            <a:r>
              <a:rPr lang="en-US" sz="1600" dirty="0" err="1">
                <a:solidFill>
                  <a:schemeClr val="bg1"/>
                </a:solidFill>
                <a:latin typeface="Comic Sans MS" charset="0"/>
                <a:ea typeface="Comic Sans MS" charset="0"/>
                <a:cs typeface="Comic Sans MS" charset="0"/>
              </a:rPr>
              <a:t>asia</a:t>
            </a:r>
            <a:r>
              <a:rPr lang="en-US" sz="1600" dirty="0">
                <a:solidFill>
                  <a:schemeClr val="bg1"/>
                </a:solidFill>
                <a:latin typeface="Comic Sans MS" charset="0"/>
                <a:ea typeface="Comic Sans MS" charset="0"/>
                <a:cs typeface="Comic Sans MS" charset="0"/>
              </a:rPr>
              <a:t>”</a:t>
            </a:r>
          </a:p>
        </p:txBody>
      </p:sp>
      <p:sp>
        <p:nvSpPr>
          <p:cNvPr id="18" name="TextBox 17"/>
          <p:cNvSpPr txBox="1"/>
          <p:nvPr/>
        </p:nvSpPr>
        <p:spPr>
          <a:xfrm>
            <a:off x="4809740" y="1456153"/>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a:t>
            </a:r>
          </a:p>
        </p:txBody>
      </p:sp>
      <p:sp>
        <p:nvSpPr>
          <p:cNvPr id="19" name="TextBox 18"/>
          <p:cNvSpPr txBox="1"/>
          <p:nvPr/>
        </p:nvSpPr>
        <p:spPr>
          <a:xfrm>
            <a:off x="2362200" y="14605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countries-sieved</a:t>
            </a:r>
          </a:p>
        </p:txBody>
      </p:sp>
      <p:sp>
        <p:nvSpPr>
          <p:cNvPr id="20" name="TextBox 19"/>
          <p:cNvSpPr txBox="1"/>
          <p:nvPr/>
        </p:nvSpPr>
        <p:spPr>
          <a:xfrm>
            <a:off x="2209800" y="319639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countries-ordered</a:t>
            </a:r>
          </a:p>
        </p:txBody>
      </p:sp>
      <p:sp>
        <p:nvSpPr>
          <p:cNvPr id="21" name="TextBox 20"/>
          <p:cNvSpPr txBox="1"/>
          <p:nvPr/>
        </p:nvSpPr>
        <p:spPr>
          <a:xfrm>
            <a:off x="3124200" y="5207169"/>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country, </a:t>
            </a:r>
            <a:r>
              <a:rPr lang="en-US" sz="1600" dirty="0" err="1">
                <a:solidFill>
                  <a:schemeClr val="bg1"/>
                </a:solidFill>
                <a:latin typeface="Comic Sans MS" charset="0"/>
                <a:ea typeface="Comic Sans MS" charset="0"/>
                <a:cs typeface="Comic Sans MS" charset="0"/>
              </a:rPr>
              <a:t>gdp</a:t>
            </a:r>
            <a:endParaRPr lang="en-US" sz="1600" dirty="0">
              <a:solidFill>
                <a:schemeClr val="bg1"/>
              </a:solidFill>
              <a:latin typeface="Comic Sans MS" charset="0"/>
              <a:ea typeface="Comic Sans MS" charset="0"/>
              <a:cs typeface="Comic Sans MS" charset="0"/>
            </a:endParaRPr>
          </a:p>
        </p:txBody>
      </p:sp>
      <p:sp>
        <p:nvSpPr>
          <p:cNvPr id="22" name="TextBox 21"/>
          <p:cNvSpPr txBox="1"/>
          <p:nvPr/>
        </p:nvSpPr>
        <p:spPr>
          <a:xfrm>
            <a:off x="7054562" y="146484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continent</a:t>
            </a:r>
            <a:endParaRPr lang="en-US" sz="1600" dirty="0">
              <a:solidFill>
                <a:schemeClr val="bg1"/>
              </a:solidFill>
              <a:latin typeface="Comic Sans MS" charset="0"/>
              <a:ea typeface="Comic Sans MS" charset="0"/>
              <a:cs typeface="Comic Sans MS" charset="0"/>
            </a:endParaRPr>
          </a:p>
        </p:txBody>
      </p:sp>
      <p:sp>
        <p:nvSpPr>
          <p:cNvPr id="23" name="TextBox 22"/>
          <p:cNvSpPr txBox="1"/>
          <p:nvPr/>
        </p:nvSpPr>
        <p:spPr>
          <a:xfrm>
            <a:off x="2823812" y="3776246"/>
            <a:ext cx="2743200" cy="338554"/>
          </a:xfrm>
          <a:prstGeom prst="rect">
            <a:avLst/>
          </a:prstGeom>
          <a:noFill/>
        </p:spPr>
        <p:txBody>
          <a:bodyPr wrap="square" rtlCol="0">
            <a:spAutoFit/>
          </a:bodyPr>
          <a:lstStyle/>
          <a:p>
            <a:r>
              <a:rPr lang="en-US" sz="1600" dirty="0" err="1">
                <a:solidFill>
                  <a:schemeClr val="bg1"/>
                </a:solidFill>
                <a:latin typeface="Comic Sans MS" charset="0"/>
                <a:ea typeface="Comic Sans MS" charset="0"/>
                <a:cs typeface="Comic Sans MS" charset="0"/>
              </a:rPr>
              <a:t>gdp</a:t>
            </a:r>
            <a:r>
              <a:rPr lang="en-US" sz="1600" dirty="0">
                <a:solidFill>
                  <a:schemeClr val="bg1"/>
                </a:solidFill>
                <a:latin typeface="Comic Sans MS" charset="0"/>
                <a:ea typeface="Comic Sans MS" charset="0"/>
                <a:cs typeface="Comic Sans MS" charset="0"/>
              </a:rPr>
              <a:t> ascending</a:t>
            </a:r>
          </a:p>
        </p:txBody>
      </p:sp>
      <p:sp>
        <p:nvSpPr>
          <p:cNvPr id="24" name="TextBox 23"/>
          <p:cNvSpPr txBox="1"/>
          <p:nvPr/>
        </p:nvSpPr>
        <p:spPr>
          <a:xfrm>
            <a:off x="2371340" y="1453050"/>
            <a:ext cx="18196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28" name="TextBox 27"/>
          <p:cNvSpPr txBox="1"/>
          <p:nvPr/>
        </p:nvSpPr>
        <p:spPr>
          <a:xfrm>
            <a:off x="2371340" y="1441619"/>
            <a:ext cx="18196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6" name="Multiply 5"/>
          <p:cNvSpPr/>
          <p:nvPr/>
        </p:nvSpPr>
        <p:spPr>
          <a:xfrm>
            <a:off x="609600" y="2802523"/>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209800" y="4919246"/>
            <a:ext cx="21336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countries-selected</a:t>
            </a:r>
            <a:endParaRPr lang="en-US" sz="1600" dirty="0">
              <a:solidFill>
                <a:schemeClr val="bg1"/>
              </a:solidFill>
              <a:latin typeface="Comic Sans MS" charset="0"/>
              <a:ea typeface="Comic Sans MS" charset="0"/>
              <a:cs typeface="Comic Sans MS" charset="0"/>
            </a:endParaRPr>
          </a:p>
        </p:txBody>
      </p:sp>
      <p:sp>
        <p:nvSpPr>
          <p:cNvPr id="30" name="Rectangle 29"/>
          <p:cNvSpPr>
            <a:spLocks noChangeArrowheads="1"/>
          </p:cNvSpPr>
          <p:nvPr/>
        </p:nvSpPr>
        <p:spPr bwMode="auto">
          <a:xfrm>
            <a:off x="342900" y="5975117"/>
            <a:ext cx="8610600" cy="7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sz="2400" dirty="0">
                <a:latin typeface="Arial" charset="0"/>
                <a:ea typeface="Arial" charset="0"/>
                <a:cs typeface="Arial" charset="0"/>
              </a:rPr>
              <a:t>Open the </a:t>
            </a:r>
            <a:r>
              <a:rPr lang="en-US" sz="2400" dirty="0">
                <a:latin typeface="Arial" charset="0"/>
                <a:ea typeface="Arial" charset="0"/>
                <a:cs typeface="Arial" charset="0"/>
                <a:hlinkClick r:id="rId4"/>
              </a:rPr>
              <a:t>Syntax Error file</a:t>
            </a:r>
            <a:r>
              <a:rPr lang="en-US" sz="2400" dirty="0">
                <a:latin typeface="Arial" charset="0"/>
                <a:ea typeface="Arial" charset="0"/>
                <a:cs typeface="Arial" charset="0"/>
              </a:rPr>
              <a:t>, and debug these </a:t>
            </a:r>
            <a:r>
              <a:rPr lang="en-US" sz="2400">
                <a:latin typeface="Arial" charset="0"/>
                <a:ea typeface="Arial" charset="0"/>
                <a:cs typeface="Arial" charset="0"/>
              </a:rPr>
              <a:t>queries!</a:t>
            </a:r>
            <a:endParaRPr 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79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4.16667E-6 0.00371 L 0.25782 0.25417 " pathEditMode="relative" rAng="0" ptsTypes="AA">
                                      <p:cBhvr>
                                        <p:cTn id="26" dur="2000" fill="hold"/>
                                        <p:tgtEl>
                                          <p:spTgt spid="28"/>
                                        </p:tgtEl>
                                        <p:attrNameLst>
                                          <p:attrName>ppt_x</p:attrName>
                                          <p:attrName>ppt_y</p:attrName>
                                        </p:attrNameLst>
                                      </p:cBhvr>
                                      <p:rCtr x="12882" y="12523"/>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42" presetClass="path" presetSubtype="0" accel="50000" decel="50000" fill="hold" grpId="0" nodeType="withEffect">
                                  <p:stCondLst>
                                    <p:cond delay="0"/>
                                  </p:stCondLst>
                                  <p:childTnLst>
                                    <p:animMotion origin="layout" path="M 5.55112E-17 0 L 0.50816 0.55139 " pathEditMode="relative" rAng="0" ptsTypes="AA">
                                      <p:cBhvr>
                                        <p:cTn id="43" dur="2000" fill="hold"/>
                                        <p:tgtEl>
                                          <p:spTgt spid="19"/>
                                        </p:tgtEl>
                                        <p:attrNameLst>
                                          <p:attrName>ppt_x</p:attrName>
                                          <p:attrName>ppt_y</p:attrName>
                                        </p:attrNameLst>
                                      </p:cBhvr>
                                      <p:rCtr x="25399" y="27569"/>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0">
                                            <p:txEl>
                                              <p:pRg st="0" end="0"/>
                                            </p:txEl>
                                          </p:spTgt>
                                        </p:tgtEl>
                                        <p:attrNameLst>
                                          <p:attrName>style.visibility</p:attrName>
                                        </p:attrNameLst>
                                      </p:cBhvr>
                                      <p:to>
                                        <p:strVal val="visible"/>
                                      </p:to>
                                    </p:set>
                                    <p:animEffect transition="in" filter="fade">
                                      <p:cBhvr>
                                        <p:cTn id="58"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9" grpId="1"/>
      <p:bldP spid="20" grpId="1"/>
      <p:bldP spid="21" grpId="0"/>
      <p:bldP spid="22" grpId="0"/>
      <p:bldP spid="23" grpId="0"/>
      <p:bldP spid="28" grpId="0"/>
      <p:bldP spid="6" grpId="0" animBg="1"/>
      <p:bldP spid="29" grpId="0"/>
      <p:bldP spid="30"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14333</TotalTime>
  <Words>5442</Words>
  <Application>Microsoft Macintosh PowerPoint</Application>
  <PresentationFormat>On-screen Show (4:3)</PresentationFormat>
  <Paragraphs>1153</Paragraphs>
  <Slides>112</Slides>
  <Notes>48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112</vt:i4>
      </vt:variant>
    </vt:vector>
  </HeadingPairs>
  <TitlesOfParts>
    <vt:vector size="127" baseType="lpstr">
      <vt:lpstr>Arial Unicode MS</vt:lpstr>
      <vt:lpstr>Century Gothic</vt:lpstr>
      <vt:lpstr>Comic Sans MS</vt:lpstr>
      <vt:lpstr>Courier</vt:lpstr>
      <vt:lpstr>Courier New</vt:lpstr>
      <vt:lpstr>Franklin Gothic Book</vt:lpstr>
      <vt:lpstr>Franklin Gothic Medium</vt:lpstr>
      <vt:lpstr>Helvetica</vt:lpstr>
      <vt:lpstr>Mangal</vt:lpstr>
      <vt:lpstr>ＭＳ Ｐゴシック</vt:lpstr>
      <vt:lpstr>Times New Roman</vt:lpstr>
      <vt:lpstr>Wingdings</vt:lpstr>
      <vt:lpstr>Wingdings 2</vt:lpstr>
      <vt:lpstr>Arial</vt:lpstr>
      <vt:lpstr>Trek</vt:lpstr>
      <vt:lpstr>PowerPoint Presentation</vt:lpstr>
      <vt:lpstr>PowerPoint Presentation</vt:lpstr>
      <vt:lpstr>What is Data Science?</vt:lpstr>
      <vt:lpstr>Design Principles</vt:lpstr>
      <vt:lpstr>Authentic &amp; Accessible</vt:lpstr>
      <vt:lpstr>The Austerity Problem</vt:lpstr>
      <vt:lpstr>The Austerity Problem</vt:lpstr>
      <vt:lpstr>The Austerity Problem</vt:lpstr>
      <vt:lpstr>The Austerity Problem</vt:lpstr>
      <vt:lpstr>Goals for this Workshop</vt:lpstr>
      <vt:lpstr>Bootstrap Materials</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Numbers and Strings in Pyret</vt:lpstr>
      <vt:lpstr>Error Messages</vt:lpstr>
      <vt:lpstr>Lists : Groups of Values</vt:lpstr>
      <vt:lpstr>Functions in Pyret</vt:lpstr>
      <vt:lpstr>Back of your Book: Contracts!</vt:lpstr>
      <vt:lpstr>Definitions in Pyret</vt:lpstr>
      <vt:lpstr>Plotting in Pyret</vt:lpstr>
      <vt:lpstr>Plotting in Pyret</vt:lpstr>
      <vt:lpstr>Unit 2</vt:lpstr>
      <vt:lpstr>Do Now</vt:lpstr>
      <vt:lpstr>Tabular Data</vt:lpstr>
      <vt:lpstr>Tables in Pyret</vt:lpstr>
      <vt:lpstr>Quantitative v. Categorical</vt:lpstr>
      <vt:lpstr>Extracting Lists From Tables</vt:lpstr>
      <vt:lpstr>Scatterplots</vt:lpstr>
      <vt:lpstr>Back to our Question…</vt:lpstr>
      <vt:lpstr>Project: Choose Your Dataset!</vt:lpstr>
      <vt:lpstr>Unit 3</vt:lpstr>
      <vt:lpstr>Review -  scatter-plot contract</vt:lpstr>
      <vt:lpstr>Practice with scatter-plot</vt:lpstr>
      <vt:lpstr>Bar and Pie Charts</vt:lpstr>
      <vt:lpstr>Frequency Bar Charts</vt:lpstr>
      <vt:lpstr>Project: Visualizing Your Dataset</vt:lpstr>
      <vt:lpstr>Unit 4</vt:lpstr>
      <vt:lpstr>Do Now</vt:lpstr>
      <vt:lpstr>New Dataset: Countries</vt:lpstr>
      <vt:lpstr>Review</vt:lpstr>
      <vt:lpstr>Mean</vt:lpstr>
      <vt:lpstr>Median</vt:lpstr>
      <vt:lpstr>Mode</vt:lpstr>
      <vt:lpstr>Measuring Center w/Tables</vt:lpstr>
      <vt:lpstr>Which measure is “best”?</vt:lpstr>
      <vt:lpstr>Which measure is “best”?</vt:lpstr>
      <vt:lpstr>Back to our question…</vt:lpstr>
      <vt:lpstr>Project: Centers of Your Dataset</vt:lpstr>
      <vt:lpstr>Unit 5</vt:lpstr>
      <vt:lpstr>Do Now</vt:lpstr>
      <vt:lpstr>Plotting Probability</vt:lpstr>
      <vt:lpstr>Plotting Probability</vt:lpstr>
      <vt:lpstr>Bins and Spread</vt:lpstr>
      <vt:lpstr>Back to Our Question…</vt:lpstr>
      <vt:lpstr>More Practice with Histograms</vt:lpstr>
      <vt:lpstr>Unit 6</vt:lpstr>
      <vt:lpstr>Do Now</vt:lpstr>
      <vt:lpstr>New Dataset: restaurants</vt:lpstr>
      <vt:lpstr>A return to plotting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7</vt:lpstr>
      <vt:lpstr>PowerPoint Presentation</vt:lpstr>
      <vt:lpstr>The select query</vt:lpstr>
      <vt:lpstr>PowerPoint Presentation</vt:lpstr>
      <vt:lpstr>PowerPoint Presentation</vt:lpstr>
      <vt:lpstr>The order query</vt:lpstr>
      <vt:lpstr>PowerPoint Presentation</vt:lpstr>
      <vt:lpstr>PowerPoint Presentation</vt:lpstr>
      <vt:lpstr>PowerPoint Presentation</vt:lpstr>
      <vt:lpstr>Total-and-Domestic</vt:lpstr>
      <vt:lpstr>PowerPoint Presentation</vt:lpstr>
      <vt:lpstr>Unit 8</vt:lpstr>
      <vt:lpstr>PowerPoint Presentation</vt:lpstr>
      <vt:lpstr>PowerPoint Presentation</vt:lpstr>
      <vt:lpstr>PowerPoint Presentation</vt:lpstr>
      <vt:lpstr>PowerPoint Presentation</vt:lpstr>
      <vt:lpstr>PowerPoint Presentation</vt:lpstr>
      <vt:lpstr>PowerPoint Presentation</vt:lpstr>
      <vt:lpstr>The sieve query</vt:lpstr>
      <vt:lpstr>PowerPoint Presentation</vt:lpstr>
      <vt:lpstr>Page 32: Recent Title &amp; Year</vt:lpstr>
      <vt:lpstr>Page 33: Title and Overseas</vt:lpstr>
      <vt:lpstr>PowerPoint Presentation</vt:lpstr>
      <vt:lpstr>Page 35: Asian GDPs</vt:lpstr>
      <vt:lpstr>PowerPoint Presentation</vt:lpstr>
      <vt:lpstr>Unit 9</vt:lpstr>
      <vt:lpstr>PowerPoint Presentation</vt:lpstr>
      <vt:lpstr>PowerPoint Presentation</vt:lpstr>
      <vt:lpstr>PowerPoint Presentation</vt:lpstr>
      <vt:lpstr>The extend query</vt:lpstr>
      <vt:lpstr>PowerPoint Presentation</vt:lpstr>
      <vt:lpstr>PowerPoint Presentation</vt:lpstr>
      <vt:lpstr>PowerPoint Presentation</vt:lpstr>
      <vt:lpstr>Final Project</vt:lpstr>
      <vt:lpstr>PowerPoint Presentation</vt:lpstr>
      <vt:lpstr>Connect with Us!</vt:lpstr>
      <vt:lpstr>We’d like your feedback!</vt:lpstr>
    </vt:vector>
  </TitlesOfParts>
  <Manager/>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521</cp:revision>
  <cp:lastPrinted>2010-06-15T20:49:49Z</cp:lastPrinted>
  <dcterms:created xsi:type="dcterms:W3CDTF">2015-08-09T14:46:48Z</dcterms:created>
  <dcterms:modified xsi:type="dcterms:W3CDTF">2017-09-05T18:44:52Z</dcterms:modified>
  <cp:category/>
</cp:coreProperties>
</file>